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1216183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7" autoAdjust="0"/>
    <p:restoredTop sz="94660"/>
  </p:normalViewPr>
  <p:slideViewPr>
    <p:cSldViewPr>
      <p:cViewPr varScale="1">
        <p:scale>
          <a:sx n="63" d="100"/>
          <a:sy n="63" d="100"/>
        </p:scale>
        <p:origin x="-756" y="-96"/>
      </p:cViewPr>
      <p:guideLst>
        <p:guide orient="horz" pos="2160"/>
        <p:guide pos="38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C6744-C774-4AE8-B2BF-E3F8B060F1B4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BC105-703D-4CF1-9D6A-65A18B30E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121712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2138" y="1752604"/>
            <a:ext cx="10337562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2138" y="3611607"/>
            <a:ext cx="10337562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07" y="4953001"/>
            <a:ext cx="12166846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92" y="1481332"/>
            <a:ext cx="10945654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02777" y="274643"/>
            <a:ext cx="2364098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92" y="274641"/>
            <a:ext cx="8411938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86" y="1059712"/>
            <a:ext cx="10337562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17344" y="2931712"/>
            <a:ext cx="6080919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36911" y="3005472"/>
            <a:ext cx="24323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588971" y="3005472"/>
            <a:ext cx="24323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92" y="1481331"/>
            <a:ext cx="53714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481331"/>
            <a:ext cx="53714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273050"/>
            <a:ext cx="10945654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4" y="5410200"/>
            <a:ext cx="5373591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78048" y="5410200"/>
            <a:ext cx="5375702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8094" y="1444297"/>
            <a:ext cx="5373591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7" y="1444297"/>
            <a:ext cx="5375702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184" y="4876800"/>
            <a:ext cx="9951023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78222" y="5355102"/>
            <a:ext cx="5286345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6185" y="274320"/>
            <a:ext cx="9948383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47186" y="6407944"/>
            <a:ext cx="2553986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7878" y="5443403"/>
            <a:ext cx="9526773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046" y="189968"/>
            <a:ext cx="11553746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25651" y="6407947"/>
            <a:ext cx="31264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7" y="4865123"/>
            <a:ext cx="10740605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2887" y="5001996"/>
            <a:ext cx="5056796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235" y="5785023"/>
            <a:ext cx="5056796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36" y="5791254"/>
            <a:ext cx="4525198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285" y="5787741"/>
            <a:ext cx="4529446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23570" y="4988440"/>
            <a:ext cx="24323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275631" y="4988440"/>
            <a:ext cx="24323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2887" y="5001996"/>
            <a:ext cx="5056796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235" y="5785023"/>
            <a:ext cx="5056796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36" y="5791254"/>
            <a:ext cx="4525198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285" y="5787741"/>
            <a:ext cx="4529446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8092" y="1481331"/>
            <a:ext cx="10945654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47186" y="6407944"/>
            <a:ext cx="2553986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25651" y="6407947"/>
            <a:ext cx="31264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01172" y="6407947"/>
            <a:ext cx="486474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arcraft@vsnl.com" TargetMode="External"/><Relationship Id="rId2" Type="http://schemas.openxmlformats.org/officeDocument/2006/relationships/hyperlink" Target="mailto:arcraftplasma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://www.plasmaweldings.com/" TargetMode="External"/><Relationship Id="rId4" Type="http://schemas.openxmlformats.org/officeDocument/2006/relationships/hyperlink" Target="http://www.arcraftplasma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3119" y="1371600"/>
            <a:ext cx="7936376" cy="1143962"/>
          </a:xfrm>
        </p:spPr>
        <p:txBody>
          <a:bodyPr>
            <a:normAutofit/>
          </a:bodyPr>
          <a:lstStyle/>
          <a:p>
            <a:pPr algn="l"/>
            <a:r>
              <a:rPr lang="en-US" sz="5400" dirty="0" smtClean="0">
                <a:latin typeface="Arial Black" pitchFamily="34" charset="0"/>
              </a:rPr>
              <a:t>Welding Automation</a:t>
            </a:r>
            <a:endParaRPr lang="en-US" sz="5400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9919" y="3124200"/>
            <a:ext cx="5549781" cy="57939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3"/>
                </a:solidFill>
                <a:latin typeface="Cambria" pitchFamily="18" charset="0"/>
              </a:rPr>
              <a:t>Enhance Working Environment</a:t>
            </a:r>
            <a:endParaRPr lang="en-US" sz="2800" b="1" dirty="0">
              <a:solidFill>
                <a:schemeClr val="accent3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90359" y="2438400"/>
            <a:ext cx="5067433" cy="3352800"/>
          </a:xfrm>
        </p:spPr>
        <p:txBody>
          <a:bodyPr>
            <a:noAutofit/>
          </a:bodyPr>
          <a:lstStyle/>
          <a:p>
            <a:pPr lvl="0" algn="just"/>
            <a:r>
              <a:rPr lang="en-US" sz="2000" dirty="0" smtClean="0">
                <a:latin typeface="Cambria" pitchFamily="18" charset="0"/>
              </a:rPr>
              <a:t>Accurate motorized Spindle with through bore 2.85” diameter</a:t>
            </a:r>
          </a:p>
          <a:p>
            <a:pPr lvl="0" algn="just"/>
            <a:r>
              <a:rPr lang="en-US" sz="2000" dirty="0" smtClean="0">
                <a:latin typeface="Cambria" pitchFamily="18" charset="0"/>
              </a:rPr>
              <a:t>A/C Geared motor driven Headstock with 0.5 to 5 rpm speed range ( higher or lower speeds available on request )</a:t>
            </a:r>
          </a:p>
          <a:p>
            <a:pPr lvl="0" algn="just"/>
            <a:r>
              <a:rPr lang="en-US" sz="2000" dirty="0" smtClean="0">
                <a:latin typeface="Cambria" pitchFamily="18" charset="0"/>
              </a:rPr>
              <a:t>Precision fabricated MS lathe bed</a:t>
            </a:r>
          </a:p>
          <a:p>
            <a:pPr lvl="0" algn="just"/>
            <a:r>
              <a:rPr lang="en-US" sz="2000" dirty="0" smtClean="0">
                <a:latin typeface="Cambria" pitchFamily="18" charset="0"/>
              </a:rPr>
              <a:t>12” (305 mm) diameter part swing.   Larger capacity available on request</a:t>
            </a:r>
          </a:p>
          <a:p>
            <a:pPr lvl="0" algn="just"/>
            <a:r>
              <a:rPr lang="en-US" sz="2000" dirty="0" smtClean="0">
                <a:latin typeface="Cambria" pitchFamily="18" charset="0"/>
              </a:rPr>
              <a:t>18” (455mm) part length capacity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92" y="274638"/>
            <a:ext cx="5371478" cy="1143000"/>
          </a:xfrm>
        </p:spPr>
        <p:txBody>
          <a:bodyPr/>
          <a:lstStyle/>
          <a:p>
            <a:r>
              <a:rPr lang="en-US" dirty="0" smtClean="0"/>
              <a:t>Welding </a:t>
            </a:r>
            <a:r>
              <a:rPr lang="en-US" sz="3700" dirty="0" smtClean="0"/>
              <a:t>Lathe</a:t>
            </a:r>
            <a:endParaRPr lang="en-US" sz="3700" dirty="0"/>
          </a:p>
        </p:txBody>
      </p:sp>
      <p:pic>
        <p:nvPicPr>
          <p:cNvPr id="5" name="Picture 4" descr="C:\Documents and Settings\Administrator\Desktop\weldinglathe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8886" y="2133600"/>
            <a:ext cx="443343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709440" y="1295402"/>
            <a:ext cx="105402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chemeClr val="accent3"/>
                </a:solidFill>
                <a:latin typeface="Cambria" pitchFamily="18" charset="0"/>
              </a:rPr>
              <a:t>Arcraft Plasma’s Welding Lathe has been innovatively engineered to provide a versatile platform for high production circumferential welding</a:t>
            </a:r>
          </a:p>
        </p:txBody>
      </p:sp>
      <p:pic>
        <p:nvPicPr>
          <p:cNvPr id="7" name="Picture 2" descr="D:\Azam\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4916" y="6132134"/>
            <a:ext cx="4343706" cy="510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80719" y="1752600"/>
            <a:ext cx="7326776" cy="1905000"/>
          </a:xfrm>
        </p:spPr>
        <p:txBody>
          <a:bodyPr>
            <a:noAutofit/>
          </a:bodyPr>
          <a:lstStyle/>
          <a:p>
            <a:pPr lvl="0" algn="just"/>
            <a:r>
              <a:rPr lang="en-US" sz="2000" dirty="0" smtClean="0">
                <a:latin typeface="Cambria" pitchFamily="18" charset="0"/>
              </a:rPr>
              <a:t>The machine consists of a Drive unit and Idler unit which can be one or more and Control panel with pendant.</a:t>
            </a:r>
          </a:p>
          <a:p>
            <a:pPr lvl="0" algn="just"/>
            <a:r>
              <a:rPr lang="en-US" sz="2000" dirty="0" smtClean="0">
                <a:latin typeface="Cambria" pitchFamily="18" charset="0"/>
              </a:rPr>
              <a:t>AC geared motors with variable frequency drive is used for stepless speed variation.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92" y="274638"/>
            <a:ext cx="4966084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Welding Rotators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4519" y="4159984"/>
            <a:ext cx="6080919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en-US" sz="2000" dirty="0" smtClean="0">
                <a:latin typeface="Cambria" pitchFamily="18" charset="0"/>
              </a:rPr>
              <a:t>Tank Rotators are probably the most versatile and useful positioning equipment in a fabrication shops.</a:t>
            </a:r>
          </a:p>
          <a:p>
            <a:pPr lvl="0" algn="just">
              <a:buFont typeface="Arial" pitchFamily="34" charset="0"/>
              <a:buChar char="•"/>
            </a:pPr>
            <a:r>
              <a:rPr lang="en-US" sz="2000" dirty="0" smtClean="0">
                <a:latin typeface="Cambria" pitchFamily="18" charset="0"/>
              </a:rPr>
              <a:t>They are mainly used to rotate or position the cylindrical jobs for circumferential welding (TIG / MIG / Sub Arc).</a:t>
            </a:r>
          </a:p>
        </p:txBody>
      </p:sp>
      <p:pic>
        <p:nvPicPr>
          <p:cNvPr id="5" name="Picture 4" descr="http://www.arcraftplasma.com/welding/images/welding-turning-roll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519" y="1752600"/>
            <a:ext cx="3810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65919" y="1154668"/>
            <a:ext cx="1157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chemeClr val="accent3"/>
                </a:solidFill>
                <a:latin typeface="Cambria" pitchFamily="18" charset="0"/>
              </a:rPr>
              <a:t>Welding Rotators are probably the most versatile and useful positioning equipment in a fabrication</a:t>
            </a:r>
            <a:endParaRPr lang="en-US" sz="2000" b="1" i="1" dirty="0">
              <a:solidFill>
                <a:schemeClr val="accent3"/>
              </a:solidFill>
              <a:latin typeface="Cambria" pitchFamily="18" charset="0"/>
            </a:endParaRPr>
          </a:p>
        </p:txBody>
      </p:sp>
      <p:pic>
        <p:nvPicPr>
          <p:cNvPr id="7" name="Picture 2" descr="D:\Azam\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4916" y="6132134"/>
            <a:ext cx="4343706" cy="510326"/>
          </a:xfrm>
          <a:prstGeom prst="rect">
            <a:avLst/>
          </a:prstGeom>
          <a:noFill/>
        </p:spPr>
      </p:pic>
      <p:pic>
        <p:nvPicPr>
          <p:cNvPr id="6" name="Picture 5" descr="D:\Azam\Pictures\d1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76320" y="2971800"/>
            <a:ext cx="4114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55295" y="2438400"/>
            <a:ext cx="7601149" cy="3276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latin typeface="Cambria" pitchFamily="18" charset="0"/>
              </a:rPr>
              <a:t>Features</a:t>
            </a:r>
            <a:endParaRPr lang="en-US" sz="2800" dirty="0" smtClean="0">
              <a:latin typeface="Cambria" pitchFamily="18" charset="0"/>
            </a:endParaRP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Heavy Duty construction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AC geared motors with VFD ensures smooth and steady rotation rates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Rotation speeds are infinitely variable in both forward and reverse directions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Encoder mounting facility available for automation needs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Options available for hands free operation</a:t>
            </a:r>
            <a:endParaRPr lang="en-US" sz="1600" dirty="0" smtClean="0">
              <a:latin typeface="Cambria" pitchFamily="18" charset="0"/>
            </a:endParaRPr>
          </a:p>
          <a:p>
            <a:pPr algn="just"/>
            <a:endParaRPr lang="en-US" sz="2000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92" y="274638"/>
            <a:ext cx="6587662" cy="1143000"/>
          </a:xfrm>
        </p:spPr>
        <p:txBody>
          <a:bodyPr/>
          <a:lstStyle/>
          <a:p>
            <a:r>
              <a:rPr lang="en-US" dirty="0" smtClean="0"/>
              <a:t>Welding Turntable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6743" y="1371600"/>
            <a:ext cx="8774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chemeClr val="accent3"/>
                </a:solidFill>
                <a:latin typeface="Cambria" pitchFamily="18" charset="0"/>
              </a:rPr>
              <a:t>We manufacture custom built models as per customer’s requirements.</a:t>
            </a:r>
            <a:endParaRPr lang="en-US" sz="2000" b="1" i="1" dirty="0">
              <a:solidFill>
                <a:schemeClr val="accent3"/>
              </a:solidFill>
            </a:endParaRPr>
          </a:p>
        </p:txBody>
      </p:sp>
      <p:pic>
        <p:nvPicPr>
          <p:cNvPr id="6" name="Picture 2" descr="D:\Azam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4916" y="6132134"/>
            <a:ext cx="4343706" cy="510326"/>
          </a:xfrm>
          <a:prstGeom prst="rect">
            <a:avLst/>
          </a:prstGeom>
          <a:noFill/>
        </p:spPr>
      </p:pic>
      <p:pic>
        <p:nvPicPr>
          <p:cNvPr id="1027" name="Picture 3" descr="D:\Azam\Turntable\welding turntable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9319" y="2209800"/>
            <a:ext cx="3048000" cy="32553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18919" y="2133600"/>
            <a:ext cx="6080919" cy="45720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Cambria" pitchFamily="18" charset="0"/>
              </a:rPr>
              <a:t>Features</a:t>
            </a:r>
            <a:endParaRPr lang="en-US" sz="2400" dirty="0" smtClean="0">
              <a:latin typeface="Cambria" pitchFamily="18" charset="0"/>
            </a:endParaRP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Precise Weld Joints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Wide Application: Suitable for processes like TIG, Plasma, MIG, Sub-Arc, Strip cladding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Programmable: Programmable to store various programs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Heavy Duty Cross Slides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Rugged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Ease of Operation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Suitable to use for I or H beam or structural fabrication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Multiple Axis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92" y="274638"/>
            <a:ext cx="5067433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Seam Tracker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6743" y="1219203"/>
            <a:ext cx="111483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000" b="1" i="1" dirty="0" smtClean="0">
                <a:solidFill>
                  <a:schemeClr val="accent3"/>
                </a:solidFill>
                <a:latin typeface="Cambria" pitchFamily="18" charset="0"/>
              </a:rPr>
              <a:t>Weld Seam Tracking as the name suggests is an automated system which tracks &amp; compensates irregularities in the weld seam and also tracks moving joint profiles during welding process.</a:t>
            </a:r>
          </a:p>
        </p:txBody>
      </p:sp>
      <p:pic>
        <p:nvPicPr>
          <p:cNvPr id="5" name="Picture 4" descr="C:\Documents and Settings\Administrator\Desktop\Azam\Photos\seam-welding-machine-500x50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8881" y="2438400"/>
            <a:ext cx="334450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D:\Azam\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4916" y="6132134"/>
            <a:ext cx="4343706" cy="510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2597" y="304800"/>
            <a:ext cx="3851249" cy="11430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118060" y="1504336"/>
            <a:ext cx="9972727" cy="475881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14400" b="1" dirty="0" smtClean="0">
                <a:solidFill>
                  <a:schemeClr val="accent3"/>
                </a:solidFill>
                <a:latin typeface="Cambria" pitchFamily="18" charset="0"/>
              </a:rPr>
              <a:t>     Arcraft Plasma Equipments ( I ) Pvt. Ltd.</a:t>
            </a:r>
          </a:p>
          <a:p>
            <a:pPr>
              <a:buNone/>
            </a:pPr>
            <a:r>
              <a:rPr lang="en-US" sz="9600" dirty="0" smtClean="0">
                <a:latin typeface="Cambria" pitchFamily="18" charset="0"/>
              </a:rPr>
              <a:t>				   124, Diamond Industrial Estate, </a:t>
            </a:r>
          </a:p>
          <a:p>
            <a:pPr>
              <a:buNone/>
            </a:pPr>
            <a:r>
              <a:rPr lang="en-US" sz="9600" dirty="0" smtClean="0">
                <a:latin typeface="Cambria" pitchFamily="18" charset="0"/>
              </a:rPr>
              <a:t>             		         Ketkipada, Near Dahisar</a:t>
            </a:r>
          </a:p>
          <a:p>
            <a:pPr>
              <a:buNone/>
            </a:pPr>
            <a:r>
              <a:rPr lang="en-US" sz="9600" dirty="0" smtClean="0">
                <a:latin typeface="Cambria" pitchFamily="18" charset="0"/>
              </a:rPr>
              <a:t>					        Check Naka,</a:t>
            </a:r>
          </a:p>
          <a:p>
            <a:pPr>
              <a:buNone/>
            </a:pPr>
            <a:r>
              <a:rPr lang="en-US" sz="9600" dirty="0" smtClean="0">
                <a:latin typeface="Cambria" pitchFamily="18" charset="0"/>
              </a:rPr>
              <a:t>				                       Dahisar-E,</a:t>
            </a:r>
          </a:p>
          <a:p>
            <a:pPr>
              <a:buNone/>
            </a:pPr>
            <a:r>
              <a:rPr lang="en-US" sz="9600" dirty="0" smtClean="0">
                <a:latin typeface="Cambria" pitchFamily="18" charset="0"/>
              </a:rPr>
              <a:t>				               Mumbai – 400 068</a:t>
            </a:r>
          </a:p>
          <a:p>
            <a:pPr>
              <a:buNone/>
            </a:pPr>
            <a:r>
              <a:rPr lang="en-US" sz="9600" dirty="0" smtClean="0">
                <a:latin typeface="Cambria" pitchFamily="18" charset="0"/>
              </a:rPr>
              <a:t>						India</a:t>
            </a:r>
          </a:p>
          <a:p>
            <a:pPr>
              <a:buNone/>
            </a:pPr>
            <a:r>
              <a:rPr lang="en-US" sz="9600" dirty="0" smtClean="0">
                <a:latin typeface="Cambria" pitchFamily="18" charset="0"/>
              </a:rPr>
              <a:t>		Contact Us : +91 022 28965890, 28965745, 28963247</a:t>
            </a:r>
          </a:p>
          <a:p>
            <a:pPr>
              <a:buNone/>
            </a:pPr>
            <a:r>
              <a:rPr lang="en-US" sz="9600" dirty="0" smtClean="0">
                <a:latin typeface="Cambria" pitchFamily="18" charset="0"/>
              </a:rPr>
              <a:t>		email : </a:t>
            </a:r>
            <a:r>
              <a:rPr lang="en-US" sz="9600" dirty="0" smtClean="0">
                <a:latin typeface="Cambria" pitchFamily="18" charset="0"/>
                <a:hlinkClick r:id="rId2"/>
              </a:rPr>
              <a:t>arcraftplasma@gmail.com</a:t>
            </a:r>
            <a:r>
              <a:rPr lang="en-US" sz="9600" dirty="0" smtClean="0">
                <a:latin typeface="Cambria" pitchFamily="18" charset="0"/>
              </a:rPr>
              <a:t>, </a:t>
            </a:r>
            <a:r>
              <a:rPr lang="en-US" sz="9600" dirty="0" smtClean="0">
                <a:latin typeface="Cambria" pitchFamily="18" charset="0"/>
                <a:hlinkClick r:id="rId3"/>
              </a:rPr>
              <a:t>arcraft@vsnl.com</a:t>
            </a:r>
            <a:r>
              <a:rPr lang="en-US" sz="9600" dirty="0" smtClean="0">
                <a:latin typeface="Cambria" pitchFamily="18" charset="0"/>
              </a:rPr>
              <a:t> </a:t>
            </a:r>
          </a:p>
          <a:p>
            <a:pPr>
              <a:buNone/>
            </a:pPr>
            <a:r>
              <a:rPr lang="en-US" sz="9600" dirty="0" smtClean="0">
                <a:latin typeface="Cambria" pitchFamily="18" charset="0"/>
              </a:rPr>
              <a:t>		</a:t>
            </a:r>
            <a:r>
              <a:rPr lang="en-US" sz="9600" dirty="0" smtClean="0">
                <a:latin typeface="Cambria" pitchFamily="18" charset="0"/>
                <a:hlinkClick r:id="rId4"/>
              </a:rPr>
              <a:t>www.arcraftplasma.com</a:t>
            </a:r>
            <a:r>
              <a:rPr lang="en-US" sz="9600" dirty="0" smtClean="0">
                <a:latin typeface="Cambria" pitchFamily="18" charset="0"/>
              </a:rPr>
              <a:t>, </a:t>
            </a:r>
            <a:r>
              <a:rPr lang="en-US" sz="9600" dirty="0" smtClean="0">
                <a:latin typeface="Cambria" pitchFamily="18" charset="0"/>
                <a:hlinkClick r:id="rId5"/>
              </a:rPr>
              <a:t>www.plasmaweldings.com</a:t>
            </a:r>
            <a:r>
              <a:rPr lang="en-US" sz="9600" dirty="0" smtClean="0">
                <a:latin typeface="Cambria" pitchFamily="18" charset="0"/>
              </a:rPr>
              <a:t>  </a:t>
            </a:r>
            <a:endParaRPr lang="en-US" sz="9600" dirty="0">
              <a:latin typeface="Cambria" pitchFamily="18" charset="0"/>
            </a:endParaRPr>
          </a:p>
        </p:txBody>
      </p:sp>
      <p:pic>
        <p:nvPicPr>
          <p:cNvPr id="7" name="Picture 2" descr="D:\Azam\logo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4916" y="6132134"/>
            <a:ext cx="4343706" cy="510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8092" y="1676403"/>
            <a:ext cx="11148352" cy="22859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latin typeface="Cambria" pitchFamily="18" charset="0"/>
              </a:rPr>
              <a:t>“ Our commitment is to provide reliable, cost-effective and most advanced quality Automation system.</a:t>
            </a:r>
          </a:p>
          <a:p>
            <a:pPr>
              <a:buNone/>
            </a:pPr>
            <a:r>
              <a:rPr lang="en-US" sz="3200" dirty="0" smtClean="0">
                <a:latin typeface="Cambria" pitchFamily="18" charset="0"/>
              </a:rPr>
              <a:t>    We offer the most comprehensive welding engineering and consulting services with efficiency &amp; precision. 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Mission</a:t>
            </a:r>
            <a:endParaRPr lang="en-US" dirty="0"/>
          </a:p>
        </p:txBody>
      </p:sp>
      <p:pic>
        <p:nvPicPr>
          <p:cNvPr id="4" name="Picture 2" descr="D:\Azam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4916" y="6132134"/>
            <a:ext cx="4343706" cy="510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Administrator\Desktop\Welding Autom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5719" y="2133600"/>
            <a:ext cx="4572000" cy="4058816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6744" y="2133600"/>
            <a:ext cx="5726576" cy="39624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Cambria" pitchFamily="18" charset="0"/>
              </a:rPr>
              <a:t>Following are our automation equipments:</a:t>
            </a:r>
          </a:p>
          <a:p>
            <a:pPr lvl="2"/>
            <a:r>
              <a:rPr lang="en-US" sz="2000" dirty="0" smtClean="0">
                <a:latin typeface="Cambria" pitchFamily="18" charset="0"/>
              </a:rPr>
              <a:t>Welding Oscillator</a:t>
            </a:r>
          </a:p>
          <a:p>
            <a:pPr lvl="2"/>
            <a:r>
              <a:rPr lang="en-US" sz="2000" dirty="0" smtClean="0">
                <a:latin typeface="Cambria" pitchFamily="18" charset="0"/>
              </a:rPr>
              <a:t>Welding Positioner</a:t>
            </a:r>
          </a:p>
          <a:p>
            <a:pPr lvl="2"/>
            <a:r>
              <a:rPr lang="en-US" sz="2000" dirty="0" smtClean="0">
                <a:latin typeface="Cambria" pitchFamily="18" charset="0"/>
              </a:rPr>
              <a:t>Welding &amp; Cutting Gun</a:t>
            </a:r>
          </a:p>
          <a:p>
            <a:pPr lvl="2"/>
            <a:r>
              <a:rPr lang="en-US" sz="2000" dirty="0" smtClean="0">
                <a:latin typeface="Cambria" pitchFamily="18" charset="0"/>
              </a:rPr>
              <a:t>Column and Boom</a:t>
            </a:r>
          </a:p>
          <a:p>
            <a:pPr lvl="2"/>
            <a:r>
              <a:rPr lang="en-US" sz="2000" dirty="0" smtClean="0">
                <a:latin typeface="Cambria" pitchFamily="18" charset="0"/>
              </a:rPr>
              <a:t>Cross Slides</a:t>
            </a:r>
          </a:p>
          <a:p>
            <a:pPr lvl="2"/>
            <a:r>
              <a:rPr lang="en-US" sz="2000" dirty="0" smtClean="0">
                <a:latin typeface="Cambria" pitchFamily="18" charset="0"/>
              </a:rPr>
              <a:t>Welding Lathe</a:t>
            </a:r>
          </a:p>
          <a:p>
            <a:pPr lvl="2"/>
            <a:r>
              <a:rPr lang="en-US" sz="2000" dirty="0" smtClean="0">
                <a:latin typeface="Cambria" pitchFamily="18" charset="0"/>
              </a:rPr>
              <a:t>Welding Turntable</a:t>
            </a:r>
          </a:p>
          <a:p>
            <a:pPr lvl="2"/>
            <a:r>
              <a:rPr lang="en-US" sz="2000" dirty="0" smtClean="0">
                <a:latin typeface="Cambria" pitchFamily="18" charset="0"/>
              </a:rPr>
              <a:t>Cold Wire Feeder</a:t>
            </a:r>
          </a:p>
          <a:p>
            <a:pPr lvl="2"/>
            <a:r>
              <a:rPr lang="en-US" sz="2000" dirty="0" smtClean="0">
                <a:latin typeface="Cambria" pitchFamily="18" charset="0"/>
              </a:rPr>
              <a:t>Seam Tracker</a:t>
            </a:r>
          </a:p>
          <a:p>
            <a:pPr lvl="2"/>
            <a:r>
              <a:rPr lang="en-US" sz="2000" dirty="0" smtClean="0">
                <a:latin typeface="Cambria" pitchFamily="18" charset="0"/>
              </a:rPr>
              <a:t>Tank Rotator</a:t>
            </a:r>
            <a:endParaRPr lang="en-US" sz="2400" dirty="0" smtClean="0">
              <a:latin typeface="Cambria" pitchFamily="18" charset="0"/>
            </a:endParaRPr>
          </a:p>
          <a:p>
            <a:pPr lvl="1"/>
            <a:endParaRPr lang="en-US" sz="2000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92" y="274638"/>
            <a:ext cx="8513287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Automation Equipments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5395" y="1349514"/>
            <a:ext cx="113510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i="1" dirty="0" smtClean="0">
                <a:solidFill>
                  <a:schemeClr val="accent3"/>
                </a:solidFill>
                <a:latin typeface="Cambria" pitchFamily="18" charset="0"/>
              </a:rPr>
              <a:t>Arcraft automates welding system to help you increase welding quality, improve welding productivity, enhance working environment and decrease manufacturing cost.</a:t>
            </a:r>
          </a:p>
        </p:txBody>
      </p:sp>
      <p:pic>
        <p:nvPicPr>
          <p:cNvPr id="5" name="Picture 2" descr="D:\Azam\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4916" y="6132134"/>
            <a:ext cx="4343706" cy="510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53946" y="2057400"/>
            <a:ext cx="7741973" cy="2286000"/>
          </a:xfrm>
        </p:spPr>
        <p:txBody>
          <a:bodyPr>
            <a:noAutofit/>
          </a:bodyPr>
          <a:lstStyle/>
          <a:p>
            <a:pPr lvl="0"/>
            <a:r>
              <a:rPr lang="en-US" sz="2400" b="1" dirty="0" smtClean="0">
                <a:latin typeface="Cambria" pitchFamily="18" charset="0"/>
              </a:rPr>
              <a:t>Features</a:t>
            </a:r>
            <a:endParaRPr lang="en-US" sz="2000" b="1" dirty="0" smtClean="0">
              <a:latin typeface="Cambria" pitchFamily="18" charset="0"/>
            </a:endParaRPr>
          </a:p>
          <a:p>
            <a:pPr lvl="1"/>
            <a:r>
              <a:rPr lang="en-US" sz="2000" dirty="0" smtClean="0">
                <a:latin typeface="Cambria" pitchFamily="18" charset="0"/>
              </a:rPr>
              <a:t>Very precise Ball screw mechanism</a:t>
            </a:r>
          </a:p>
          <a:p>
            <a:pPr lvl="1"/>
            <a:r>
              <a:rPr lang="en-US" sz="2000" dirty="0" smtClean="0">
                <a:latin typeface="Cambria" pitchFamily="18" charset="0"/>
              </a:rPr>
              <a:t>Fully enclosed to avoid ingress of fine particles, heat, etc.</a:t>
            </a:r>
          </a:p>
          <a:p>
            <a:pPr lvl="1"/>
            <a:r>
              <a:rPr lang="en-US" sz="2000" dirty="0" smtClean="0">
                <a:latin typeface="Cambria" pitchFamily="18" charset="0"/>
              </a:rPr>
              <a:t>Stepper motor driven for easy controllability</a:t>
            </a:r>
          </a:p>
          <a:p>
            <a:pPr lvl="1"/>
            <a:r>
              <a:rPr lang="en-US" sz="2000" dirty="0" smtClean="0">
                <a:latin typeface="Cambria" pitchFamily="18" charset="0"/>
              </a:rPr>
              <a:t>Stroke width of 0 to 50 mm (Higher width available on request)</a:t>
            </a:r>
            <a:endParaRPr lang="en-US" sz="1800" dirty="0" smtClean="0">
              <a:latin typeface="Cambria" pitchFamily="18" charset="0"/>
            </a:endParaRPr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9440" y="427038"/>
            <a:ext cx="6486314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Welding Oscillator</a:t>
            </a:r>
            <a:endParaRPr lang="en-US" dirty="0"/>
          </a:p>
        </p:txBody>
      </p:sp>
      <p:pic>
        <p:nvPicPr>
          <p:cNvPr id="5" name="Picture 4" descr="D:\Azam\Pictures\Photos\welding oscillator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719" y="2209800"/>
            <a:ext cx="3445854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D:\Azam\Welding oscillator\ossiclator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5919" y="3810000"/>
            <a:ext cx="3886068" cy="1905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06743" y="1273314"/>
            <a:ext cx="105402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Weld Arc Weaver; commonly known as Welding Oscillator is a mechanism to simulate the condition of Weld Arc Weaving as done by hand by an expert welder.</a:t>
            </a: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89919" y="4114800"/>
            <a:ext cx="648631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smtClean="0">
                <a:latin typeface="Cambria" pitchFamily="18" charset="0"/>
              </a:rPr>
              <a:t>Key Advantages</a:t>
            </a:r>
          </a:p>
          <a:p>
            <a:pPr lvl="1"/>
            <a:r>
              <a:rPr lang="en-US" sz="2000" dirty="0" smtClean="0">
                <a:latin typeface="Cambria" pitchFamily="18" charset="0"/>
              </a:rPr>
              <a:t>Significant improvement in Welding or Cladding process.</a:t>
            </a:r>
          </a:p>
          <a:p>
            <a:pPr lvl="1"/>
            <a:r>
              <a:rPr lang="en-US" sz="2000" dirty="0" smtClean="0">
                <a:latin typeface="Cambria" pitchFamily="18" charset="0"/>
              </a:rPr>
              <a:t>Increased productivity with ease of operation for Multi-pass welding.</a:t>
            </a:r>
          </a:p>
          <a:p>
            <a:pPr lvl="1"/>
            <a:r>
              <a:rPr lang="en-US" sz="2000" dirty="0" smtClean="0">
                <a:latin typeface="Cambria" pitchFamily="18" charset="0"/>
              </a:rPr>
              <a:t>Overall improvement in sidewall fusion &amp; undercut.</a:t>
            </a:r>
          </a:p>
        </p:txBody>
      </p:sp>
      <p:pic>
        <p:nvPicPr>
          <p:cNvPr id="9" name="Picture 2" descr="D:\Azam\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4916" y="6132134"/>
            <a:ext cx="4343706" cy="510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28519" y="2362200"/>
            <a:ext cx="5993897" cy="804668"/>
          </a:xfrm>
        </p:spPr>
        <p:txBody>
          <a:bodyPr>
            <a:normAutofit/>
          </a:bodyPr>
          <a:lstStyle/>
          <a:p>
            <a:pPr lvl="0" algn="just"/>
            <a:r>
              <a:rPr lang="en-US" sz="2000" dirty="0" smtClean="0">
                <a:latin typeface="Cambria" pitchFamily="18" charset="0"/>
              </a:rPr>
              <a:t>This reduces handling time and frequent use of crane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92" y="274638"/>
            <a:ext cx="6689011" cy="1143000"/>
          </a:xfrm>
        </p:spPr>
        <p:txBody>
          <a:bodyPr/>
          <a:lstStyle/>
          <a:p>
            <a:r>
              <a:rPr lang="en-US" dirty="0" smtClean="0"/>
              <a:t>Welding Positioner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10789" y="4620161"/>
            <a:ext cx="64863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Cambria" pitchFamily="18" charset="0"/>
              </a:rPr>
              <a:t>The positioners tables rotate at accurate and constant variable speeds and tilt through 135° with a high C.G. load rating and can be conveniently used for circumferential welding, saw and strip cladding</a:t>
            </a:r>
            <a:endParaRPr lang="en-US" sz="2000" dirty="0">
              <a:latin typeface="Cambria" pitchFamily="18" charset="0"/>
            </a:endParaRPr>
          </a:p>
        </p:txBody>
      </p:sp>
      <p:pic>
        <p:nvPicPr>
          <p:cNvPr id="5" name="Picture 4" descr="D:\Azam\height adjustable-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67716" y="2971800"/>
            <a:ext cx="293760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D:\Azam\Pictures\welding-positioner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2720" y="2133600"/>
            <a:ext cx="2971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885530" y="5562600"/>
            <a:ext cx="3453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Height Adjustable Positioner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08350" y="4278868"/>
            <a:ext cx="3813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Conventional Welding Positioner</a:t>
            </a:r>
            <a:endParaRPr lang="en-US" dirty="0"/>
          </a:p>
        </p:txBody>
      </p:sp>
      <p:pic>
        <p:nvPicPr>
          <p:cNvPr id="9" name="Picture 2" descr="D:\Azam\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4916" y="6132134"/>
            <a:ext cx="4343706" cy="510326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442119" y="1295400"/>
            <a:ext cx="1112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chemeClr val="accent3"/>
                </a:solidFill>
                <a:latin typeface="Cambria" pitchFamily="18" charset="0"/>
              </a:rPr>
              <a:t>Positioners provide a versatile and productive means for placing bulky fabrication jobs in the ‘down-hand’ position</a:t>
            </a:r>
            <a:endParaRPr lang="en-US" sz="2000" b="1" i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8092" y="2286000"/>
            <a:ext cx="5472827" cy="2514600"/>
          </a:xfrm>
        </p:spPr>
        <p:txBody>
          <a:bodyPr>
            <a:noAutofit/>
          </a:bodyPr>
          <a:lstStyle/>
          <a:p>
            <a:pPr lvl="0"/>
            <a:r>
              <a:rPr lang="en-US" sz="2400" b="1" dirty="0" smtClean="0">
                <a:latin typeface="Cambria" pitchFamily="18" charset="0"/>
              </a:rPr>
              <a:t>Features</a:t>
            </a:r>
          </a:p>
          <a:p>
            <a:pPr lvl="1"/>
            <a:r>
              <a:rPr lang="en-US" sz="2000" dirty="0" smtClean="0">
                <a:latin typeface="Cambria" pitchFamily="18" charset="0"/>
              </a:rPr>
              <a:t>Precise and Controlled work</a:t>
            </a:r>
          </a:p>
          <a:p>
            <a:pPr lvl="1"/>
            <a:r>
              <a:rPr lang="en-US" sz="2000" dirty="0" smtClean="0">
                <a:latin typeface="Cambria" pitchFamily="18" charset="0"/>
              </a:rPr>
              <a:t>Duplicate Elimination</a:t>
            </a:r>
          </a:p>
          <a:p>
            <a:pPr lvl="1"/>
            <a:r>
              <a:rPr lang="en-US" sz="2000" dirty="0" smtClean="0">
                <a:latin typeface="Cambria" pitchFamily="18" charset="0"/>
              </a:rPr>
              <a:t>Dual Groove Drive Roll</a:t>
            </a:r>
          </a:p>
          <a:p>
            <a:pPr lvl="1"/>
            <a:r>
              <a:rPr lang="en-US" sz="2000" dirty="0" smtClean="0">
                <a:latin typeface="Cambria" pitchFamily="18" charset="0"/>
              </a:rPr>
              <a:t>Eliminates Stub Loss</a:t>
            </a:r>
          </a:p>
          <a:p>
            <a:pPr lvl="1"/>
            <a:r>
              <a:rPr lang="en-US" sz="2000" dirty="0" smtClean="0">
                <a:latin typeface="Cambria" pitchFamily="18" charset="0"/>
              </a:rPr>
              <a:t>Automatic</a:t>
            </a:r>
          </a:p>
          <a:p>
            <a:pPr lvl="1"/>
            <a:r>
              <a:rPr lang="en-US" sz="2000" dirty="0" smtClean="0">
                <a:latin typeface="Cambria" pitchFamily="18" charset="0"/>
              </a:rPr>
              <a:t>High Quality Weld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92" y="381000"/>
            <a:ext cx="6182268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Cold Wire Feeder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9440" y="1219201"/>
            <a:ext cx="96281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i="1" dirty="0" smtClean="0">
                <a:solidFill>
                  <a:schemeClr val="accent3"/>
                </a:solidFill>
                <a:latin typeface="Cambria" pitchFamily="18" charset="0"/>
              </a:rPr>
              <a:t>The Cold Wire Feeder works independently for TIG welding system with normal TIG parameters. </a:t>
            </a:r>
          </a:p>
        </p:txBody>
      </p:sp>
      <p:pic>
        <p:nvPicPr>
          <p:cNvPr id="5" name="Picture 4" descr="C:\Documents and Settings\Administrator\Desktop\Azam\Photos\wire feeder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82271" y="2667000"/>
            <a:ext cx="4331773" cy="245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D:\Azam\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4916" y="6132134"/>
            <a:ext cx="4343706" cy="510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79570" y="2362200"/>
            <a:ext cx="5574176" cy="32766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400" b="1" dirty="0" smtClean="0">
                <a:latin typeface="Cambria" pitchFamily="18" charset="0"/>
              </a:rPr>
              <a:t>Features</a:t>
            </a:r>
            <a:endParaRPr lang="en-US" sz="2800" b="1" dirty="0" smtClean="0">
              <a:latin typeface="Cambria" pitchFamily="18" charset="0"/>
            </a:endParaRPr>
          </a:p>
          <a:p>
            <a:pPr lvl="1"/>
            <a:r>
              <a:rPr lang="en-US" sz="2200" dirty="0" smtClean="0">
                <a:latin typeface="Cambria" pitchFamily="18" charset="0"/>
              </a:rPr>
              <a:t>The slides are available in various capacities from small size (4 Kg ) to big size (70 Kg)</a:t>
            </a:r>
          </a:p>
          <a:p>
            <a:pPr lvl="1"/>
            <a:r>
              <a:rPr lang="en-US" sz="2200" dirty="0" smtClean="0">
                <a:latin typeface="Cambria" pitchFamily="18" charset="0"/>
              </a:rPr>
              <a:t>They can be fitted to give 1, 2 or 3 axis moment.</a:t>
            </a:r>
          </a:p>
          <a:p>
            <a:pPr lvl="1"/>
            <a:r>
              <a:rPr lang="en-US" sz="2200" dirty="0" smtClean="0">
                <a:latin typeface="Cambria" pitchFamily="18" charset="0"/>
              </a:rPr>
              <a:t>The slides provide precise back lash free movements</a:t>
            </a:r>
          </a:p>
          <a:p>
            <a:pPr lvl="1"/>
            <a:r>
              <a:rPr lang="en-US" sz="2200" dirty="0" smtClean="0">
                <a:latin typeface="Cambria" pitchFamily="18" charset="0"/>
              </a:rPr>
              <a:t>Accessories for welding head fitting like torch mounting clip, spinning flange, tilting arrangement and the setting up flange are available.</a:t>
            </a:r>
          </a:p>
          <a:p>
            <a:pPr lvl="1"/>
            <a:endParaRPr lang="en-US" sz="2000" dirty="0" smtClean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92" y="274638"/>
            <a:ext cx="4155295" cy="1143000"/>
          </a:xfrm>
        </p:spPr>
        <p:txBody>
          <a:bodyPr/>
          <a:lstStyle/>
          <a:p>
            <a:r>
              <a:rPr lang="en-US" dirty="0" smtClean="0"/>
              <a:t>Cross Slide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9441" y="1295401"/>
            <a:ext cx="101348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000" b="1" i="1" dirty="0" smtClean="0">
                <a:solidFill>
                  <a:schemeClr val="accent3"/>
                </a:solidFill>
                <a:latin typeface="Cambria" pitchFamily="18" charset="0"/>
              </a:rPr>
              <a:t>Cross Slide provide fine precise movements for adjusting of the welding heads in automated welding systems.</a:t>
            </a:r>
          </a:p>
        </p:txBody>
      </p:sp>
      <p:pic>
        <p:nvPicPr>
          <p:cNvPr id="6" name="Picture 2" descr="D:\Azam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4916" y="6132134"/>
            <a:ext cx="4343706" cy="510326"/>
          </a:xfrm>
          <a:prstGeom prst="rect">
            <a:avLst/>
          </a:prstGeom>
          <a:noFill/>
        </p:spPr>
      </p:pic>
      <p:pic>
        <p:nvPicPr>
          <p:cNvPr id="7169" name="Picture 1" descr="D:\Azam\XY Slide &amp; Motorized\james 0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0919" y="2362200"/>
            <a:ext cx="2362200" cy="3685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6919" y="2362200"/>
            <a:ext cx="5776873" cy="3124200"/>
          </a:xfrm>
        </p:spPr>
        <p:txBody>
          <a:bodyPr>
            <a:noAutofit/>
          </a:bodyPr>
          <a:lstStyle/>
          <a:p>
            <a:pPr lvl="0"/>
            <a:r>
              <a:rPr lang="en-US" sz="2400" b="1" dirty="0" smtClean="0">
                <a:latin typeface="Cambria" pitchFamily="18" charset="0"/>
              </a:rPr>
              <a:t>Features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In Light Duty Models (up to 3meter * 3meter), the vertical movement is through Lead Screw.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In Medium &amp; Heavy Duty Boom, the vertical movement is through Rack &amp; Pinion with counter weight arrangement for 'Fail Safe' anti-fall mechanisms in all models.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Provision of anti-fall security.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92" y="274638"/>
            <a:ext cx="5776873" cy="1143000"/>
          </a:xfrm>
        </p:spPr>
        <p:txBody>
          <a:bodyPr/>
          <a:lstStyle/>
          <a:p>
            <a:r>
              <a:rPr lang="en-US" dirty="0" smtClean="0"/>
              <a:t>Column &amp; Boom</a:t>
            </a:r>
            <a:endParaRPr lang="en-US" dirty="0"/>
          </a:p>
        </p:txBody>
      </p:sp>
      <p:pic>
        <p:nvPicPr>
          <p:cNvPr id="4" name="Picture 3" descr="D:\Azam\Pictures\weld automation\Copy of Column_and_Boom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90359" y="1828800"/>
            <a:ext cx="4966084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06743" y="1295400"/>
            <a:ext cx="103375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i="1" dirty="0" smtClean="0">
                <a:solidFill>
                  <a:schemeClr val="accent3"/>
                </a:solidFill>
                <a:latin typeface="Cambria" pitchFamily="18" charset="0"/>
              </a:rPr>
              <a:t>We are pleased to provide our Welding Column and Boom to automate your welding work.</a:t>
            </a:r>
          </a:p>
        </p:txBody>
      </p:sp>
      <p:pic>
        <p:nvPicPr>
          <p:cNvPr id="6" name="Picture 2" descr="D:\Azam\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4916" y="6132134"/>
            <a:ext cx="4343706" cy="510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94919" y="3810000"/>
            <a:ext cx="4262676" cy="2209800"/>
          </a:xfrm>
        </p:spPr>
        <p:txBody>
          <a:bodyPr>
            <a:noAutofit/>
          </a:bodyPr>
          <a:lstStyle/>
          <a:p>
            <a:pPr lvl="0" algn="just"/>
            <a:r>
              <a:rPr lang="en-US" sz="2400" dirty="0" smtClean="0">
                <a:latin typeface="Cambria" pitchFamily="18" charset="0"/>
              </a:rPr>
              <a:t>Suitable for welding process like: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TIG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MIG / MAG / FCAW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Plasma welding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SAW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PTA</a:t>
            </a:r>
          </a:p>
          <a:p>
            <a:pPr lvl="1" algn="just"/>
            <a:r>
              <a:rPr lang="en-US" sz="2000" dirty="0" smtClean="0">
                <a:latin typeface="Cambria" pitchFamily="18" charset="0"/>
              </a:rPr>
              <a:t>Strip Cladding</a:t>
            </a:r>
            <a:endParaRPr lang="en-US" sz="1600" dirty="0" smtClean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92" y="381000"/>
            <a:ext cx="7905195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Welding &amp; Cutting Gun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51249" y="1219201"/>
            <a:ext cx="42566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en-US" sz="2000" dirty="0" smtClean="0">
                <a:latin typeface="Cambria" pitchFamily="18" charset="0"/>
              </a:rPr>
              <a:t>Available for cutting metals and non-metals of thickness 10mm to 150mm</a:t>
            </a:r>
          </a:p>
        </p:txBody>
      </p:sp>
      <p:sp>
        <p:nvSpPr>
          <p:cNvPr id="5" name="Rectangle 4"/>
          <p:cNvSpPr/>
          <p:nvPr/>
        </p:nvSpPr>
        <p:spPr>
          <a:xfrm>
            <a:off x="8290719" y="3251537"/>
            <a:ext cx="35859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en-US" sz="2000" dirty="0" smtClean="0">
                <a:latin typeface="Cambria" pitchFamily="18" charset="0"/>
              </a:rPr>
              <a:t>Guns are available that are light and easy to use, either hand held or machine mounted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046" y="3352801"/>
            <a:ext cx="36485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mbria" pitchFamily="18" charset="0"/>
              </a:rPr>
              <a:t>Heat Resistant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ambria" pitchFamily="18" charset="0"/>
              </a:rPr>
              <a:t>Extruded rubber jacket, Abrasion-resistant.</a:t>
            </a:r>
          </a:p>
        </p:txBody>
      </p:sp>
      <p:pic>
        <p:nvPicPr>
          <p:cNvPr id="7" name="Picture 6" descr="http://www.arcraftplasma.com/welding/images/welding-gun/00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442" y="1295403"/>
            <a:ext cx="2527805" cy="1900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http://www.arcraftplasma.com/welding/images/welding-gun/004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15986" y="1299845"/>
            <a:ext cx="2527805" cy="1900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http://www.arcraftplasma.com/welding/images/welding-gun/007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63388" y="1905000"/>
            <a:ext cx="2527805" cy="1900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http://www.arcraftplasma.com/welding/images/welding-gun/003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918683" y="4347845"/>
            <a:ext cx="2527805" cy="1900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http://www.arcraftplasma.com/welding/images/welding-gun/010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18883" y="4347848"/>
            <a:ext cx="2527805" cy="1900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D:\Azam\logo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24916" y="6132134"/>
            <a:ext cx="4343706" cy="510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813</Words>
  <Application>Microsoft Office PowerPoint</Application>
  <PresentationFormat>Custom</PresentationFormat>
  <Paragraphs>112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Welding Automation</vt:lpstr>
      <vt:lpstr>Our Mission</vt:lpstr>
      <vt:lpstr>Automation Equipments</vt:lpstr>
      <vt:lpstr>Welding Oscillator</vt:lpstr>
      <vt:lpstr>Welding Positioner</vt:lpstr>
      <vt:lpstr>Cold Wire Feeder</vt:lpstr>
      <vt:lpstr>Cross Slide</vt:lpstr>
      <vt:lpstr>Column &amp; Boom</vt:lpstr>
      <vt:lpstr>Welding &amp; Cutting Gun</vt:lpstr>
      <vt:lpstr>Welding Lathe</vt:lpstr>
      <vt:lpstr>Welding Rotators</vt:lpstr>
      <vt:lpstr>Welding Turntable</vt:lpstr>
      <vt:lpstr>Seam Tracker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Welding Automation</dc:title>
  <dc:creator/>
  <cp:lastModifiedBy>Administrator</cp:lastModifiedBy>
  <cp:revision>150</cp:revision>
  <dcterms:created xsi:type="dcterms:W3CDTF">2006-08-16T00:00:00Z</dcterms:created>
  <dcterms:modified xsi:type="dcterms:W3CDTF">2013-10-21T06:11:06Z</dcterms:modified>
</cp:coreProperties>
</file>