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35" autoAdjust="0"/>
    <p:restoredTop sz="94660"/>
  </p:normalViewPr>
  <p:slideViewPr>
    <p:cSldViewPr>
      <p:cViewPr varScale="1">
        <p:scale>
          <a:sx n="68" d="100"/>
          <a:sy n="68" d="100"/>
        </p:scale>
        <p:origin x="-6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23673-DBAD-4700-8FAB-E5A71E74CAA4}" type="datetimeFigureOut">
              <a:rPr lang="en-US" smtClean="0"/>
              <a:pPr/>
              <a:t>10/17/2013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48F265-D81A-489D-8E02-36CC844371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D4931B6-7C91-4D36-A25A-3BFA11D2E295}" type="datetime1">
              <a:rPr lang="en-US" smtClean="0"/>
              <a:pPr/>
              <a:t>10/17/2013</a:t>
            </a:fld>
            <a:endParaRPr lang="en-US"/>
          </a:p>
        </p:txBody>
      </p:sp>
      <p:sp>
        <p:nvSpPr>
          <p:cNvPr id="19" name="Footer Placeholder 18"/>
          <p:cNvSpPr>
            <a:spLocks noGrp="1"/>
          </p:cNvSpPr>
          <p:nvPr>
            <p:ph type="ftr" sz="quarter" idx="11"/>
          </p:nvPr>
        </p:nvSpPr>
        <p:spPr/>
        <p:txBody>
          <a:bodyPr/>
          <a:lstStyle/>
          <a:p>
            <a:r>
              <a:rPr lang="en-US" smtClean="0"/>
              <a:t>www.arcraftplasma.com</a:t>
            </a:r>
            <a:endParaRPr lang="en-US"/>
          </a:p>
        </p:txBody>
      </p:sp>
      <p:sp>
        <p:nvSpPr>
          <p:cNvPr id="27" name="Slide Number Placeholder 26"/>
          <p:cNvSpPr>
            <a:spLocks noGrp="1"/>
          </p:cNvSpPr>
          <p:nvPr>
            <p:ph type="sldNum" sz="quarter" idx="12"/>
          </p:nvPr>
        </p:nvSpPr>
        <p:spPr/>
        <p:txBody>
          <a:bodyPr/>
          <a:lstStyle/>
          <a:p>
            <a:fld id="{28F271D8-D785-40E1-88D8-2546632551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AE5AAA-E89D-4B50-A131-D8CEDBE6FE10}"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A7D813-F89A-44A3-BBCD-F2188E54AC43}"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572FDC-633D-4DA8-B3DE-D4DDDBA49FBF}"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563E3C-3D7F-449C-85F8-6DB0C77FA3D7}"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28F271D8-D785-40E1-88D8-2546632551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D7AFD6-0614-4170-8E39-2D5B8E5336DA}"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E2557FB-1018-4CE3-9FC2-A089F2B0FD85}" type="datetime1">
              <a:rPr lang="en-US" smtClean="0"/>
              <a:pPr/>
              <a:t>10/17/2013</a:t>
            </a:fld>
            <a:endParaRPr lang="en-US"/>
          </a:p>
        </p:txBody>
      </p:sp>
      <p:sp>
        <p:nvSpPr>
          <p:cNvPr id="8" name="Footer Placeholder 7"/>
          <p:cNvSpPr>
            <a:spLocks noGrp="1"/>
          </p:cNvSpPr>
          <p:nvPr>
            <p:ph type="ftr" sz="quarter" idx="11"/>
          </p:nvPr>
        </p:nvSpPr>
        <p:spPr/>
        <p:txBody>
          <a:bodyPr/>
          <a:lstStyle/>
          <a:p>
            <a:r>
              <a:rPr lang="en-US" smtClean="0"/>
              <a:t>www.arcraftplasma.com</a:t>
            </a:r>
            <a:endParaRPr lang="en-US"/>
          </a:p>
        </p:txBody>
      </p:sp>
      <p:sp>
        <p:nvSpPr>
          <p:cNvPr id="9" name="Slide Number Placeholder 8"/>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0BAA5F-1578-43A5-887E-8C89D5BD42A1}" type="datetime1">
              <a:rPr lang="en-US" smtClean="0"/>
              <a:pPr/>
              <a:t>10/17/2013</a:t>
            </a:fld>
            <a:endParaRPr lang="en-US"/>
          </a:p>
        </p:txBody>
      </p:sp>
      <p:sp>
        <p:nvSpPr>
          <p:cNvPr id="4" name="Footer Placeholder 3"/>
          <p:cNvSpPr>
            <a:spLocks noGrp="1"/>
          </p:cNvSpPr>
          <p:nvPr>
            <p:ph type="ftr" sz="quarter" idx="11"/>
          </p:nvPr>
        </p:nvSpPr>
        <p:spPr/>
        <p:txBody>
          <a:bodyPr/>
          <a:lstStyle/>
          <a:p>
            <a:r>
              <a:rPr lang="en-US" smtClean="0"/>
              <a:t>www.arcraftplasma.com</a:t>
            </a:r>
            <a:endParaRPr lang="en-US"/>
          </a:p>
        </p:txBody>
      </p:sp>
      <p:sp>
        <p:nvSpPr>
          <p:cNvPr id="5" name="Slide Number Placeholder 4"/>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92F44C-3490-438A-8D75-A7D5DB4FBD20}" type="datetime1">
              <a:rPr lang="en-US" smtClean="0"/>
              <a:pPr/>
              <a:t>10/17/2013</a:t>
            </a:fld>
            <a:endParaRPr lang="en-US"/>
          </a:p>
        </p:txBody>
      </p:sp>
      <p:sp>
        <p:nvSpPr>
          <p:cNvPr id="3" name="Footer Placeholder 2"/>
          <p:cNvSpPr>
            <a:spLocks noGrp="1"/>
          </p:cNvSpPr>
          <p:nvPr>
            <p:ph type="ftr" sz="quarter" idx="11"/>
          </p:nvPr>
        </p:nvSpPr>
        <p:spPr/>
        <p:txBody>
          <a:bodyPr/>
          <a:lstStyle/>
          <a:p>
            <a:r>
              <a:rPr lang="en-US" smtClean="0"/>
              <a:t>www.arcraftplasma.com</a:t>
            </a:r>
            <a:endParaRPr lang="en-US"/>
          </a:p>
        </p:txBody>
      </p:sp>
      <p:sp>
        <p:nvSpPr>
          <p:cNvPr id="4" name="Slide Number Placeholder 3"/>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835DAC-862D-46B5-A469-6380CC3E24CB}"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p:txBody>
          <a:bodyPr/>
          <a:lstStyle/>
          <a:p>
            <a:fld id="{28F271D8-D785-40E1-88D8-2546632551B6}"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C70349-3BEE-4142-8CEF-78B3B9C878B1}"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8F271D8-D785-40E1-88D8-2546632551B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E8F4F8-7943-4053-B504-EB1FCE87523B}" type="datetime1">
              <a:rPr lang="en-US" smtClean="0"/>
              <a:pPr/>
              <a:t>10/17/2013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www.arcraftplasma.com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F271D8-D785-40E1-88D8-2546632551B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arcraftplasma@gmail.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arcraftplasma.com/pta.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0"/>
            <a:ext cx="8305800" cy="1143000"/>
          </a:xfrm>
        </p:spPr>
        <p:txBody>
          <a:bodyPr>
            <a:normAutofit fontScale="90000"/>
          </a:bodyPr>
          <a:lstStyle/>
          <a:p>
            <a:pPr algn="ctr"/>
            <a:r>
              <a:rPr lang="en-US" b="1" u="sng" dirty="0" smtClean="0"/>
              <a:t>PLASMA TRANSFERRED ARC WELDING (PTAW)</a:t>
            </a:r>
            <a:br>
              <a:rPr lang="en-US" b="1" u="sng" dirty="0" smtClean="0"/>
            </a:br>
            <a:r>
              <a:rPr lang="en-US" b="1" u="sng" dirty="0" smtClean="0"/>
              <a:t>AT </a:t>
            </a:r>
            <a:br>
              <a:rPr lang="en-US" b="1" u="sng" dirty="0" smtClean="0"/>
            </a:br>
            <a:r>
              <a:rPr lang="en-US" b="1" u="sng" dirty="0" smtClean="0"/>
              <a:t>ARCRAFT PLASMA</a:t>
            </a:r>
            <a:endParaRPr lang="en-US" b="1" u="sng" dirty="0"/>
          </a:p>
        </p:txBody>
      </p:sp>
      <p:sp>
        <p:nvSpPr>
          <p:cNvPr id="3" name="Footer Placeholder 2"/>
          <p:cNvSpPr>
            <a:spLocks noGrp="1"/>
          </p:cNvSpPr>
          <p:nvPr>
            <p:ph type="ftr" sz="quarter" idx="11"/>
          </p:nvPr>
        </p:nvSpPr>
        <p:spPr/>
        <p:txBody>
          <a:bodyPr/>
          <a:lstStyle/>
          <a:p>
            <a:pPr algn="ctr"/>
            <a:r>
              <a:rPr lang="en-US" dirty="0" smtClean="0"/>
              <a:t>www.arcraftplasma.com</a:t>
            </a:r>
            <a:endParaRPr lang="en-US" dirty="0"/>
          </a:p>
        </p:txBody>
      </p:sp>
      <p:pic>
        <p:nvPicPr>
          <p:cNvPr id="4"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u="sng" dirty="0" smtClean="0"/>
              <a:t>SCOPE OF SUPPLY</a:t>
            </a:r>
            <a:endParaRPr lang="en-US" u="sng" dirty="0"/>
          </a:p>
        </p:txBody>
      </p:sp>
      <p:sp>
        <p:nvSpPr>
          <p:cNvPr id="3" name="Content Placeholder 2"/>
          <p:cNvSpPr>
            <a:spLocks noGrp="1"/>
          </p:cNvSpPr>
          <p:nvPr>
            <p:ph idx="1"/>
          </p:nvPr>
        </p:nvSpPr>
        <p:spPr>
          <a:xfrm>
            <a:off x="457200" y="1600200"/>
            <a:ext cx="8229600" cy="4389120"/>
          </a:xfrm>
        </p:spPr>
        <p:txBody>
          <a:bodyPr>
            <a:normAutofit fontScale="92500" lnSpcReduction="10000"/>
          </a:bodyPr>
          <a:lstStyle/>
          <a:p>
            <a:pPr>
              <a:buFont typeface="Wingdings" pitchFamily="2" charset="2"/>
              <a:buChar char="Ø"/>
            </a:pPr>
            <a:r>
              <a:rPr lang="en-US" sz="2000" dirty="0" smtClean="0">
                <a:solidFill>
                  <a:schemeClr val="tx2">
                    <a:lumMod val="60000"/>
                    <a:lumOff val="40000"/>
                  </a:schemeClr>
                </a:solidFill>
              </a:rPr>
              <a:t>Inverter Power Source (Lincoln Electric).</a:t>
            </a:r>
          </a:p>
          <a:p>
            <a:pPr>
              <a:buFont typeface="Wingdings" pitchFamily="2" charset="2"/>
              <a:buChar char="Ø"/>
            </a:pPr>
            <a:r>
              <a:rPr lang="en-US" sz="2000" dirty="0" smtClean="0">
                <a:solidFill>
                  <a:schemeClr val="tx2">
                    <a:lumMod val="60000"/>
                    <a:lumOff val="40000"/>
                  </a:schemeClr>
                </a:solidFill>
              </a:rPr>
              <a:t>PTA OD Torch Head 350 Amp with 4 mtr Cable.</a:t>
            </a:r>
          </a:p>
          <a:p>
            <a:pPr>
              <a:buFont typeface="Wingdings" pitchFamily="2" charset="2"/>
              <a:buChar char="Ø"/>
            </a:pPr>
            <a:r>
              <a:rPr lang="en-US" sz="2000" dirty="0" smtClean="0">
                <a:solidFill>
                  <a:schemeClr val="tx2">
                    <a:lumMod val="60000"/>
                    <a:lumOff val="40000"/>
                  </a:schemeClr>
                </a:solidFill>
              </a:rPr>
              <a:t>Water Chiller cum Re-Circulator.</a:t>
            </a:r>
          </a:p>
          <a:p>
            <a:pPr>
              <a:buFont typeface="Wingdings" pitchFamily="2" charset="2"/>
              <a:buChar char="Ø"/>
            </a:pPr>
            <a:r>
              <a:rPr lang="en-US" sz="2000" dirty="0" smtClean="0">
                <a:solidFill>
                  <a:schemeClr val="tx2">
                    <a:lumMod val="60000"/>
                    <a:lumOff val="40000"/>
                  </a:schemeClr>
                </a:solidFill>
              </a:rPr>
              <a:t>Powder Feeder Positive Displacement.</a:t>
            </a:r>
          </a:p>
          <a:p>
            <a:pPr>
              <a:buFont typeface="Wingdings" pitchFamily="2" charset="2"/>
              <a:buChar char="Ø"/>
            </a:pPr>
            <a:r>
              <a:rPr lang="en-US" sz="2000" dirty="0" smtClean="0">
                <a:solidFill>
                  <a:schemeClr val="tx2">
                    <a:lumMod val="60000"/>
                    <a:lumOff val="40000"/>
                  </a:schemeClr>
                </a:solidFill>
              </a:rPr>
              <a:t>Digital Oscillator.</a:t>
            </a:r>
          </a:p>
          <a:p>
            <a:pPr>
              <a:buFont typeface="Wingdings" pitchFamily="2" charset="2"/>
              <a:buChar char="Ø"/>
            </a:pPr>
            <a:r>
              <a:rPr lang="en-US" sz="2000" dirty="0" smtClean="0">
                <a:solidFill>
                  <a:schemeClr val="tx2">
                    <a:lumMod val="60000"/>
                    <a:lumOff val="40000"/>
                  </a:schemeClr>
                </a:solidFill>
              </a:rPr>
              <a:t>Welding Positioner.</a:t>
            </a:r>
          </a:p>
          <a:p>
            <a:pPr>
              <a:buFont typeface="Wingdings" pitchFamily="2" charset="2"/>
              <a:buChar char="Ø"/>
            </a:pPr>
            <a:r>
              <a:rPr lang="en-US" sz="2000" dirty="0" smtClean="0">
                <a:solidFill>
                  <a:schemeClr val="tx2">
                    <a:lumMod val="60000"/>
                    <a:lumOff val="40000"/>
                  </a:schemeClr>
                </a:solidFill>
              </a:rPr>
              <a:t>Column &amp; Boom.</a:t>
            </a:r>
          </a:p>
          <a:p>
            <a:pPr>
              <a:buFont typeface="Wingdings" pitchFamily="2" charset="2"/>
              <a:buChar char="Ø"/>
            </a:pPr>
            <a:r>
              <a:rPr lang="en-US" sz="2000" dirty="0" smtClean="0">
                <a:solidFill>
                  <a:schemeClr val="tx2">
                    <a:lumMod val="60000"/>
                    <a:lumOff val="40000"/>
                  </a:schemeClr>
                </a:solidFill>
              </a:rPr>
              <a:t>Controller for Hardfacing System.</a:t>
            </a:r>
          </a:p>
          <a:p>
            <a:pPr>
              <a:buFont typeface="Wingdings" pitchFamily="2" charset="2"/>
              <a:buChar char="Ø"/>
            </a:pPr>
            <a:r>
              <a:rPr lang="en-US" sz="2000" dirty="0" smtClean="0">
                <a:solidFill>
                  <a:schemeClr val="tx2">
                    <a:lumMod val="60000"/>
                    <a:lumOff val="40000"/>
                  </a:schemeClr>
                </a:solidFill>
              </a:rPr>
              <a:t>Idler.</a:t>
            </a:r>
          </a:p>
          <a:p>
            <a:pPr>
              <a:buFont typeface="Wingdings" pitchFamily="2" charset="2"/>
              <a:buChar char="Ø"/>
            </a:pPr>
            <a:r>
              <a:rPr lang="en-US" sz="2000" dirty="0" smtClean="0">
                <a:solidFill>
                  <a:schemeClr val="tx2">
                    <a:lumMod val="60000"/>
                    <a:lumOff val="40000"/>
                  </a:schemeClr>
                </a:solidFill>
              </a:rPr>
              <a:t>Consumables.</a:t>
            </a:r>
            <a:br>
              <a:rPr lang="en-US" sz="2000" dirty="0" smtClean="0">
                <a:solidFill>
                  <a:schemeClr val="tx2">
                    <a:lumMod val="60000"/>
                    <a:lumOff val="40000"/>
                  </a:schemeClr>
                </a:solidFill>
              </a:rPr>
            </a:br>
            <a:r>
              <a:rPr lang="en-US" sz="2000" dirty="0" smtClean="0">
                <a:solidFill>
                  <a:schemeClr val="tx2">
                    <a:lumMod val="60000"/>
                    <a:lumOff val="40000"/>
                  </a:schemeClr>
                </a:solidFill>
              </a:rPr>
              <a:t>(2- Electrode, 10- Nozzle, 5- Inner cap, 5- Outer cap, 5-Collet, 3- Nozzle Adaptor, 10-O' Ring for Nozzle Adaptor (17.0mm x 2mm), 10-O' Ring for Nozzle Adaptor (26.5mm x 2mm), 10-O' Ring for Torch Body (46mm x 2mm), 2-Collet spanner, 2-Nozzle Adaptor spanner)</a:t>
            </a:r>
            <a:endParaRPr lang="en-US" sz="20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4495800"/>
          </a:xfrm>
        </p:spPr>
        <p:txBody>
          <a:bodyPr>
            <a:normAutofit fontScale="90000"/>
          </a:bodyPr>
          <a:lstStyle/>
          <a:p>
            <a:pPr algn="ctr"/>
            <a:r>
              <a:rPr lang="en-US" b="1" dirty="0" smtClean="0"/>
              <a:t>THANK YOU</a:t>
            </a:r>
            <a:r>
              <a:rPr lang="en-US" dirty="0" smtClean="0"/>
              <a:t/>
            </a:r>
            <a:br>
              <a:rPr lang="en-US" dirty="0" smtClean="0"/>
            </a:br>
            <a:r>
              <a:rPr lang="en-US" sz="4000" u="sng" dirty="0" smtClean="0"/>
              <a:t>ARCRAFT PLASMA EQUIPMENTS PVT. LTD.</a:t>
            </a:r>
            <a:r>
              <a:rPr lang="en-US" u="sng" dirty="0" smtClean="0"/>
              <a:t/>
            </a:r>
            <a:br>
              <a:rPr lang="en-US" u="sng" dirty="0" smtClean="0"/>
            </a:br>
            <a:r>
              <a:rPr lang="en-US" dirty="0" smtClean="0"/>
              <a:t> </a:t>
            </a:r>
            <a:r>
              <a:rPr lang="en-US" sz="2400" b="1" u="sng" dirty="0" smtClean="0"/>
              <a:t>Address</a:t>
            </a:r>
            <a:r>
              <a:rPr lang="en-US" sz="2400" dirty="0" smtClean="0"/>
              <a:t> : 124, Diamond Industrial Estate, </a:t>
            </a:r>
            <a:br>
              <a:rPr lang="en-US" sz="2400" dirty="0" smtClean="0"/>
            </a:br>
            <a:r>
              <a:rPr lang="en-US" sz="2400" dirty="0" smtClean="0"/>
              <a:t>Ketkipada, Dahisar (East), Mumbai- 68. </a:t>
            </a:r>
            <a:br>
              <a:rPr lang="en-US" sz="2400" dirty="0" smtClean="0"/>
            </a:br>
            <a:r>
              <a:rPr lang="en-US" sz="2400" b="1" u="sng" dirty="0" smtClean="0"/>
              <a:t>Ph</a:t>
            </a:r>
            <a:r>
              <a:rPr lang="en-US" sz="2400" dirty="0" smtClean="0"/>
              <a:t> : 0091-22-28965890/5745/3247.</a:t>
            </a:r>
            <a:br>
              <a:rPr lang="en-US" sz="2400" dirty="0" smtClean="0"/>
            </a:br>
            <a:r>
              <a:rPr lang="en-US" sz="2400" b="1" u="sng" dirty="0" smtClean="0"/>
              <a:t>Fax</a:t>
            </a:r>
            <a:r>
              <a:rPr lang="en-US" sz="2400" dirty="0" smtClean="0"/>
              <a:t>:</a:t>
            </a:r>
            <a:r>
              <a:rPr lang="en-US" sz="2000" dirty="0" smtClean="0"/>
              <a:t> 00-91-22-28966418 .</a:t>
            </a:r>
            <a:r>
              <a:rPr lang="en-US" sz="2400" dirty="0" smtClean="0"/>
              <a:t/>
            </a:r>
            <a:br>
              <a:rPr lang="en-US" sz="2400" dirty="0" smtClean="0"/>
            </a:br>
            <a:r>
              <a:rPr lang="en-US" sz="2400" b="1" u="sng" dirty="0" smtClean="0"/>
              <a:t>email</a:t>
            </a:r>
            <a:r>
              <a:rPr lang="en-US" sz="2400" dirty="0" smtClean="0"/>
              <a:t> : </a:t>
            </a:r>
            <a:r>
              <a:rPr lang="en-US" sz="2400" dirty="0" smtClean="0">
                <a:hlinkClick r:id="rId2"/>
              </a:rPr>
              <a:t>arcraftplasma@gmail.com</a:t>
            </a:r>
            <a:r>
              <a:rPr lang="en-US" sz="2400" dirty="0" smtClean="0"/>
              <a:t/>
            </a:r>
            <a:br>
              <a:rPr lang="en-US" sz="2400" dirty="0" smtClean="0"/>
            </a:br>
            <a:r>
              <a:rPr lang="en-US" sz="2400" b="1" u="sng" dirty="0" smtClean="0"/>
              <a:t>Website</a:t>
            </a:r>
            <a:r>
              <a:rPr lang="en-US" sz="2400" dirty="0" smtClean="0"/>
              <a:t> : www.arcraftplasma.com</a:t>
            </a:r>
            <a:endParaRPr lang="en-US" sz="2400" dirty="0"/>
          </a:p>
        </p:txBody>
      </p:sp>
      <p:pic>
        <p:nvPicPr>
          <p:cNvPr id="4"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5" name="Footer Placeholder 4"/>
          <p:cNvSpPr>
            <a:spLocks noGrp="1"/>
          </p:cNvSpPr>
          <p:nvPr>
            <p:ph type="ftr" sz="quarter" idx="11"/>
          </p:nvPr>
        </p:nvSpPr>
        <p:spPr/>
        <p:txBody>
          <a:bodyPr/>
          <a:lstStyle/>
          <a:p>
            <a:pPr algn="ctr"/>
            <a:r>
              <a:rPr lang="en-US" dirty="0" smtClean="0"/>
              <a:t>www.arcraftplasma.com</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800600"/>
          </a:xfrm>
        </p:spPr>
        <p:txBody>
          <a:bodyPr>
            <a:noAutofit/>
          </a:bodyPr>
          <a:lstStyle/>
          <a:p>
            <a:pPr algn="just">
              <a:buFont typeface="Wingdings" pitchFamily="2" charset="2"/>
              <a:buChar char="Ø"/>
            </a:pPr>
            <a:r>
              <a:rPr lang="en-US" sz="2400" dirty="0" smtClean="0">
                <a:solidFill>
                  <a:schemeClr val="tx2">
                    <a:lumMod val="60000"/>
                    <a:lumOff val="40000"/>
                  </a:schemeClr>
                </a:solidFill>
              </a:rPr>
              <a:t>Arcraft is the name to turn to for innovative technology.</a:t>
            </a:r>
          </a:p>
          <a:p>
            <a:pPr algn="just">
              <a:buFont typeface="Wingdings" pitchFamily="2" charset="2"/>
              <a:buChar char="Ø"/>
            </a:pPr>
            <a:r>
              <a:rPr lang="en-US" sz="2400" dirty="0" smtClean="0">
                <a:solidFill>
                  <a:schemeClr val="tx2">
                    <a:lumMod val="60000"/>
                    <a:lumOff val="40000"/>
                  </a:schemeClr>
                </a:solidFill>
              </a:rPr>
              <a:t>With </a:t>
            </a:r>
            <a:r>
              <a:rPr lang="en-US" sz="2400" dirty="0" smtClean="0">
                <a:solidFill>
                  <a:schemeClr val="tx2">
                    <a:lumMod val="60000"/>
                    <a:lumOff val="40000"/>
                  </a:schemeClr>
                </a:solidFill>
                <a:hlinkClick r:id="rId2"/>
              </a:rPr>
              <a:t>Plasma Transferred Arc Welding</a:t>
            </a:r>
            <a:r>
              <a:rPr lang="en-US" sz="2400" dirty="0" smtClean="0">
                <a:solidFill>
                  <a:schemeClr val="tx2">
                    <a:lumMod val="60000"/>
                    <a:lumOff val="40000"/>
                  </a:schemeClr>
                </a:solidFill>
              </a:rPr>
              <a:t> we provide high productivity, high quality of powder deposits and significantly lower cost for hardfacing even in the most challenging area such as valves, valves seat of internal combustion engine, accessories for ship, petroleum and power generation.</a:t>
            </a:r>
          </a:p>
          <a:p>
            <a:pPr algn="just">
              <a:buFont typeface="Wingdings" pitchFamily="2" charset="2"/>
              <a:buChar char="Ø"/>
            </a:pPr>
            <a:r>
              <a:rPr lang="en-US" sz="2400" dirty="0" smtClean="0">
                <a:solidFill>
                  <a:schemeClr val="tx2">
                    <a:lumMod val="60000"/>
                    <a:lumOff val="40000"/>
                  </a:schemeClr>
                </a:solidFill>
              </a:rPr>
              <a:t>PTA is also used for reclamation of worn jobs extending the life of components and giving a huge savings on cost.</a:t>
            </a:r>
          </a:p>
          <a:p>
            <a:pPr algn="just">
              <a:buFont typeface="Wingdings" pitchFamily="2" charset="2"/>
              <a:buChar char="Ø"/>
            </a:pPr>
            <a:r>
              <a:rPr lang="en-US" sz="2400" dirty="0" smtClean="0">
                <a:solidFill>
                  <a:schemeClr val="tx2">
                    <a:lumMod val="60000"/>
                    <a:lumOff val="40000"/>
                  </a:schemeClr>
                </a:solidFill>
              </a:rPr>
              <a:t>Argon is basically used for arc plasma supply, powder transport and molten material shielding. It produces a very high quality deposit offering optimal protection with minimal dilution or deformation of the base material.</a:t>
            </a:r>
          </a:p>
          <a:p>
            <a:pPr algn="just">
              <a:buFont typeface="Wingdings" pitchFamily="2" charset="2"/>
              <a:buChar char="Ø"/>
            </a:pPr>
            <a:endParaRPr lang="en-US" sz="24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smtClean="0"/>
              <a:t>www.arcraftplasma.com</a:t>
            </a:r>
            <a:endParaRPr lang="en-US"/>
          </a:p>
        </p:txBody>
      </p:sp>
      <p:pic>
        <p:nvPicPr>
          <p:cNvPr id="5"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dirty="0" smtClean="0"/>
              <a:t>www.arcraftplasma.com</a:t>
            </a:r>
            <a:endParaRPr lang="en-US" dirty="0"/>
          </a:p>
        </p:txBody>
      </p:sp>
      <p:pic>
        <p:nvPicPr>
          <p:cNvPr id="3"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1026" name="Picture 2"/>
          <p:cNvPicPr>
            <a:picLocks noChangeAspect="1" noChangeArrowheads="1"/>
          </p:cNvPicPr>
          <p:nvPr/>
        </p:nvPicPr>
        <p:blipFill>
          <a:blip r:embed="rId3"/>
          <a:srcRect/>
          <a:stretch>
            <a:fillRect/>
          </a:stretch>
        </p:blipFill>
        <p:spPr bwMode="auto">
          <a:xfrm>
            <a:off x="990601" y="1377759"/>
            <a:ext cx="6819900" cy="3905441"/>
          </a:xfrm>
          <a:prstGeom prst="rect">
            <a:avLst/>
          </a:prstGeom>
          <a:noFill/>
          <a:ln w="9525">
            <a:noFill/>
            <a:miter lim="800000"/>
            <a:headEnd/>
            <a:tailEnd/>
          </a:ln>
          <a:effectLst/>
        </p:spPr>
      </p:pic>
      <p:sp>
        <p:nvSpPr>
          <p:cNvPr id="6" name="TextBox 5"/>
          <p:cNvSpPr txBox="1"/>
          <p:nvPr/>
        </p:nvSpPr>
        <p:spPr>
          <a:xfrm>
            <a:off x="1905000" y="4038600"/>
            <a:ext cx="4118948" cy="646331"/>
          </a:xfrm>
          <a:prstGeom prst="rect">
            <a:avLst/>
          </a:prstGeom>
          <a:noFill/>
        </p:spPr>
        <p:txBody>
          <a:bodyPr wrap="none" rtlCol="0">
            <a:spAutoFit/>
          </a:bodyPr>
          <a:lstStyle/>
          <a:p>
            <a:r>
              <a:rPr lang="en-US" sz="3600" dirty="0" smtClean="0">
                <a:solidFill>
                  <a:schemeClr val="tx2">
                    <a:lumMod val="60000"/>
                    <a:lumOff val="40000"/>
                    <a:alpha val="25000"/>
                  </a:schemeClr>
                </a:solidFill>
              </a:rPr>
              <a:t>ARCRAFT PLASMA</a:t>
            </a:r>
            <a:endParaRPr lang="en-US" sz="3600" dirty="0">
              <a:solidFill>
                <a:schemeClr val="tx2">
                  <a:lumMod val="60000"/>
                  <a:lumOff val="40000"/>
                  <a:alpha val="2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edge">
                                      <p:cBhvr>
                                        <p:cTn id="1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u="sng" dirty="0" smtClean="0"/>
              <a:t>FEATURES</a:t>
            </a:r>
            <a:endParaRPr lang="en-US" u="sng" dirty="0"/>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US" dirty="0" smtClean="0">
                <a:solidFill>
                  <a:schemeClr val="tx2">
                    <a:lumMod val="60000"/>
                    <a:lumOff val="40000"/>
                  </a:schemeClr>
                </a:solidFill>
              </a:rPr>
              <a:t>CNC based fully automatic operation. </a:t>
            </a:r>
          </a:p>
          <a:p>
            <a:pPr algn="just">
              <a:buFont typeface="Wingdings" pitchFamily="2" charset="2"/>
              <a:buChar char="Ø"/>
            </a:pPr>
            <a:r>
              <a:rPr lang="en-US" dirty="0" smtClean="0">
                <a:solidFill>
                  <a:schemeClr val="tx2">
                    <a:lumMod val="60000"/>
                    <a:lumOff val="40000"/>
                  </a:schemeClr>
                </a:solidFill>
              </a:rPr>
              <a:t>12” TFT LCD Touch-Screen Display.</a:t>
            </a:r>
          </a:p>
          <a:p>
            <a:pPr algn="just">
              <a:buFont typeface="Wingdings" pitchFamily="2" charset="2"/>
              <a:buChar char="Ø"/>
            </a:pPr>
            <a:r>
              <a:rPr lang="en-US" dirty="0" smtClean="0">
                <a:solidFill>
                  <a:schemeClr val="tx2">
                    <a:lumMod val="60000"/>
                    <a:lumOff val="40000"/>
                  </a:schemeClr>
                </a:solidFill>
              </a:rPr>
              <a:t>Pre-Program facility for all parameters like: </a:t>
            </a:r>
          </a:p>
          <a:p>
            <a:pPr algn="just">
              <a:buNone/>
            </a:pPr>
            <a:r>
              <a:rPr lang="en-US" dirty="0" smtClean="0">
                <a:solidFill>
                  <a:schemeClr val="tx2">
                    <a:lumMod val="60000"/>
                    <a:lumOff val="40000"/>
                  </a:schemeClr>
                </a:solidFill>
              </a:rPr>
              <a:t>     -Gas Pre-flow / Post-flow time, Powder flow rate.</a:t>
            </a:r>
          </a:p>
          <a:p>
            <a:pPr algn="just">
              <a:buNone/>
            </a:pPr>
            <a:r>
              <a:rPr lang="en-US" dirty="0" smtClean="0">
                <a:solidFill>
                  <a:schemeClr val="tx2">
                    <a:lumMod val="60000"/>
                    <a:lumOff val="40000"/>
                  </a:schemeClr>
                </a:solidFill>
              </a:rPr>
              <a:t>     -Weld current, Up-slope / Down-slope time. </a:t>
            </a:r>
          </a:p>
          <a:p>
            <a:pPr algn="just">
              <a:buNone/>
            </a:pPr>
            <a:r>
              <a:rPr lang="en-US" dirty="0" smtClean="0">
                <a:solidFill>
                  <a:schemeClr val="tx2">
                    <a:lumMod val="60000"/>
                    <a:lumOff val="40000"/>
                  </a:schemeClr>
                </a:solidFill>
              </a:rPr>
              <a:t>     -Rotation speed, Boom step-over, Number of bands / cycle.</a:t>
            </a:r>
          </a:p>
          <a:p>
            <a:pPr algn="just">
              <a:buNone/>
            </a:pPr>
            <a:r>
              <a:rPr lang="en-US" dirty="0" smtClean="0">
                <a:solidFill>
                  <a:schemeClr val="tx2">
                    <a:lumMod val="60000"/>
                    <a:lumOff val="40000"/>
                  </a:schemeClr>
                </a:solidFill>
              </a:rPr>
              <a:t>     -Oscillation width, Oscillation speed, Dwell time. </a:t>
            </a:r>
          </a:p>
          <a:p>
            <a:pPr algn="just">
              <a:buFont typeface="Wingdings" pitchFamily="2" charset="2"/>
              <a:buChar char="Ø"/>
            </a:pPr>
            <a:r>
              <a:rPr lang="en-US" dirty="0" smtClean="0">
                <a:solidFill>
                  <a:schemeClr val="tx2">
                    <a:lumMod val="60000"/>
                    <a:lumOff val="40000"/>
                  </a:schemeClr>
                </a:solidFill>
              </a:rPr>
              <a:t>Choice of Positioners / Job Manipulator:   </a:t>
            </a:r>
          </a:p>
          <a:p>
            <a:pPr algn="just">
              <a:buNone/>
            </a:pPr>
            <a:r>
              <a:rPr lang="en-US" dirty="0" smtClean="0">
                <a:solidFill>
                  <a:schemeClr val="tx2">
                    <a:lumMod val="60000"/>
                    <a:lumOff val="40000"/>
                  </a:schemeClr>
                </a:solidFill>
              </a:rPr>
              <a:t>     -Weight capacity from 100 kg to 2500 kg.</a:t>
            </a:r>
          </a:p>
          <a:p>
            <a:pPr algn="just">
              <a:buNone/>
            </a:pPr>
            <a:r>
              <a:rPr lang="en-US" dirty="0" smtClean="0">
                <a:solidFill>
                  <a:schemeClr val="tx2">
                    <a:lumMod val="60000"/>
                    <a:lumOff val="40000"/>
                  </a:schemeClr>
                </a:solidFill>
              </a:rPr>
              <a:t>     -Face plate diameter  from 250 mm to 2000 mm.</a:t>
            </a:r>
          </a:p>
          <a:p>
            <a:pPr algn="just">
              <a:buFont typeface="Wingdings" pitchFamily="2" charset="2"/>
              <a:buChar char="Ø"/>
            </a:pPr>
            <a:r>
              <a:rPr lang="en-US" dirty="0" smtClean="0">
                <a:solidFill>
                  <a:schemeClr val="tx2">
                    <a:lumMod val="60000"/>
                    <a:lumOff val="40000"/>
                  </a:schemeClr>
                </a:solidFill>
              </a:rPr>
              <a:t>Choice of Column &amp; Boom: Stroke length from 500 mm to 2000 mm.</a:t>
            </a:r>
          </a:p>
          <a:p>
            <a:pPr algn="just">
              <a:buFont typeface="Wingdings" pitchFamily="2" charset="2"/>
              <a:buChar char="Ø"/>
            </a:pPr>
            <a:r>
              <a:rPr lang="en-US" dirty="0" smtClean="0">
                <a:solidFill>
                  <a:schemeClr val="tx2">
                    <a:lumMod val="60000"/>
                    <a:lumOff val="40000"/>
                  </a:schemeClr>
                </a:solidFill>
              </a:rPr>
              <a:t>Choice of ID as well as OD Torches.</a:t>
            </a:r>
          </a:p>
          <a:p>
            <a:pPr algn="just">
              <a:buFont typeface="Wingdings" pitchFamily="2" charset="2"/>
              <a:buChar char="Ø"/>
            </a:pPr>
            <a:r>
              <a:rPr lang="en-US" dirty="0" smtClean="0">
                <a:solidFill>
                  <a:schemeClr val="tx2">
                    <a:lumMod val="60000"/>
                    <a:lumOff val="40000"/>
                  </a:schemeClr>
                </a:solidFill>
              </a:rPr>
              <a:t>Suitable for Circular, Straight, Screw, Ball Valve deposits.</a:t>
            </a:r>
          </a:p>
          <a:p>
            <a:endParaRPr lang="en-US" dirty="0"/>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sp>
        <p:nvSpPr>
          <p:cNvPr id="5" name="TextBox 4"/>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pic>
        <p:nvPicPr>
          <p:cNvPr id="6"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9" y="2585898"/>
            <a:ext cx="8305800" cy="1143000"/>
          </a:xfrm>
        </p:spPr>
        <p:txBody>
          <a:bodyPr/>
          <a:lstStyle/>
          <a:p>
            <a:pPr algn="ctr"/>
            <a:r>
              <a:rPr lang="en-US" u="sng" dirty="0" smtClean="0"/>
              <a:t>HOW IT WORKS</a:t>
            </a:r>
            <a:endParaRPr lang="en-US" u="sng" dirty="0"/>
          </a:p>
        </p:txBody>
      </p:sp>
      <p:sp>
        <p:nvSpPr>
          <p:cNvPr id="3" name="Footer Placeholder 2"/>
          <p:cNvSpPr>
            <a:spLocks noGrp="1"/>
          </p:cNvSpPr>
          <p:nvPr>
            <p:ph type="ftr" sz="quarter" idx="11"/>
          </p:nvPr>
        </p:nvSpPr>
        <p:spPr/>
        <p:txBody>
          <a:bodyPr/>
          <a:lstStyle/>
          <a:p>
            <a:pPr algn="ctr"/>
            <a:r>
              <a:rPr lang="en-US" b="1" dirty="0" smtClean="0"/>
              <a:t>www.arcraftplasma.com</a:t>
            </a:r>
            <a:endParaRPr lang="en-US" b="1" dirty="0"/>
          </a:p>
        </p:txBody>
      </p:sp>
      <p:pic>
        <p:nvPicPr>
          <p:cNvPr id="4"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5" name="Picture 4" descr="how_it_works.jpg"/>
          <p:cNvPicPr>
            <a:picLocks noChangeAspect="1"/>
          </p:cNvPicPr>
          <p:nvPr/>
        </p:nvPicPr>
        <p:blipFill>
          <a:blip r:embed="rId3"/>
          <a:stretch>
            <a:fillRect/>
          </a:stretch>
        </p:blipFill>
        <p:spPr>
          <a:xfrm>
            <a:off x="6477000" y="2209800"/>
            <a:ext cx="1219200" cy="2318503"/>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style.rotation</p:attrName>
                                        </p:attrNameLst>
                                      </p:cBhvr>
                                      <p:tavLst>
                                        <p:tav tm="0">
                                          <p:val>
                                            <p:fltVal val="360"/>
                                          </p:val>
                                        </p:tav>
                                        <p:tav tm="100000">
                                          <p:val>
                                            <p:fltVal val="0"/>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648200"/>
          </a:xfrm>
        </p:spPr>
        <p:txBody>
          <a:bodyPr>
            <a:noAutofit/>
          </a:bodyPr>
          <a:lstStyle/>
          <a:p>
            <a:pPr algn="just">
              <a:buFont typeface="Wingdings" pitchFamily="2" charset="2"/>
              <a:buChar char="Ø"/>
            </a:pPr>
            <a:r>
              <a:rPr lang="en-US" sz="2000" dirty="0" smtClean="0">
                <a:solidFill>
                  <a:schemeClr val="tx2">
                    <a:lumMod val="60000"/>
                    <a:lumOff val="40000"/>
                  </a:schemeClr>
                </a:solidFill>
              </a:rPr>
              <a:t>Plasma Transferred Arc is used for welding at high arc travel speeds.</a:t>
            </a:r>
          </a:p>
          <a:p>
            <a:pPr algn="just">
              <a:buFont typeface="Wingdings" pitchFamily="2" charset="2"/>
              <a:buChar char="Ø"/>
            </a:pPr>
            <a:r>
              <a:rPr lang="en-US" sz="2000" dirty="0" smtClean="0">
                <a:solidFill>
                  <a:schemeClr val="tx2">
                    <a:lumMod val="60000"/>
                    <a:lumOff val="40000"/>
                  </a:schemeClr>
                </a:solidFill>
              </a:rPr>
              <a:t>For initiating a transferred arc, a current limiting resistor is put in the circuit, which permits a flow of about 50 amps, between the nozzle and electrode and a pilot arc is established between the electrode and the nozzle.</a:t>
            </a:r>
          </a:p>
          <a:p>
            <a:pPr algn="just">
              <a:buFont typeface="Wingdings" pitchFamily="2" charset="2"/>
              <a:buChar char="Ø"/>
            </a:pPr>
            <a:r>
              <a:rPr lang="en-US" sz="2000" dirty="0" smtClean="0">
                <a:solidFill>
                  <a:schemeClr val="tx2">
                    <a:lumMod val="60000"/>
                    <a:lumOff val="40000"/>
                  </a:schemeClr>
                </a:solidFill>
              </a:rPr>
              <a:t>As the pilot arc touches the job main current starts flowing between electrode and job, thus igniting the transferred arc.</a:t>
            </a:r>
          </a:p>
          <a:p>
            <a:pPr algn="just">
              <a:buFont typeface="Wingdings" pitchFamily="2" charset="2"/>
              <a:buChar char="Ø"/>
            </a:pPr>
            <a:r>
              <a:rPr lang="en-US" sz="2000" dirty="0" smtClean="0">
                <a:solidFill>
                  <a:schemeClr val="tx2">
                    <a:lumMod val="60000"/>
                    <a:lumOff val="40000"/>
                  </a:schemeClr>
                </a:solidFill>
              </a:rPr>
              <a:t>The pilot arc initiating unit gets disconnected and pilot arc extinguishes as soon as the arc between the electrode and the job is started.</a:t>
            </a:r>
          </a:p>
          <a:p>
            <a:pPr algn="just">
              <a:buFont typeface="Wingdings" pitchFamily="2" charset="2"/>
              <a:buChar char="Ø"/>
            </a:pPr>
            <a:r>
              <a:rPr lang="en-US" sz="2000" dirty="0" smtClean="0">
                <a:solidFill>
                  <a:schemeClr val="tx2">
                    <a:lumMod val="60000"/>
                    <a:lumOff val="40000"/>
                  </a:schemeClr>
                </a:solidFill>
              </a:rPr>
              <a:t>This process provides minimal dilution and high resistance to chipping because of its dense metallurgical structure, free of voids, oxide films, and discontinuities.</a:t>
            </a:r>
          </a:p>
          <a:p>
            <a:pPr algn="just">
              <a:buFont typeface="Wingdings" pitchFamily="2" charset="2"/>
              <a:buChar char="Ø"/>
            </a:pPr>
            <a:r>
              <a:rPr lang="en-US" sz="2000" dirty="0" smtClean="0">
                <a:solidFill>
                  <a:schemeClr val="tx2">
                    <a:lumMod val="60000"/>
                    <a:lumOff val="40000"/>
                  </a:schemeClr>
                </a:solidFill>
              </a:rPr>
              <a:t>Used on parts subject to corrosion, thermal shock, severe abrasion, slurry erosion, or extreme impact forces to increase component life.</a:t>
            </a:r>
            <a:endParaRPr lang="en-US" sz="20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sp>
        <p:nvSpPr>
          <p:cNvPr id="6" name="TextBox 5"/>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pic>
        <p:nvPicPr>
          <p:cNvPr id="7"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dirty="0" smtClean="0"/>
              <a:t>www.arcraftplasma.com</a:t>
            </a:r>
            <a:endParaRPr lang="en-US" dirty="0"/>
          </a:p>
        </p:txBody>
      </p:sp>
      <p:pic>
        <p:nvPicPr>
          <p:cNvPr id="5" name="Picture 4" descr="images.jpg"/>
          <p:cNvPicPr>
            <a:picLocks noChangeAspect="1"/>
          </p:cNvPicPr>
          <p:nvPr/>
        </p:nvPicPr>
        <p:blipFill>
          <a:blip r:embed="rId2"/>
          <a:stretch>
            <a:fillRect/>
          </a:stretch>
        </p:blipFill>
        <p:spPr>
          <a:xfrm>
            <a:off x="4267200" y="1143000"/>
            <a:ext cx="3375303"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rot="20513957">
            <a:off x="1451946" y="2992022"/>
            <a:ext cx="2151102" cy="369332"/>
          </a:xfrm>
          <a:prstGeom prst="rect">
            <a:avLst/>
          </a:prstGeom>
          <a:noFill/>
        </p:spPr>
        <p:txBody>
          <a:bodyPr wrap="none" rtlCol="0">
            <a:spAutoFit/>
          </a:bodyPr>
          <a:lstStyle/>
          <a:p>
            <a:r>
              <a:rPr lang="en-US" dirty="0" smtClean="0">
                <a:solidFill>
                  <a:schemeClr val="bg1">
                    <a:alpha val="25000"/>
                  </a:schemeClr>
                </a:solidFill>
              </a:rPr>
              <a:t>ARCRAFT PLASMA</a:t>
            </a:r>
            <a:endParaRPr lang="en-US" dirty="0">
              <a:solidFill>
                <a:schemeClr val="bg1">
                  <a:alpha val="25000"/>
                </a:schemeClr>
              </a:solidFill>
            </a:endParaRPr>
          </a:p>
        </p:txBody>
      </p:sp>
      <p:pic>
        <p:nvPicPr>
          <p:cNvPr id="7"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8" name="Picture 7" descr="ptaw-use-1.jpg"/>
          <p:cNvPicPr>
            <a:picLocks noChangeAspect="1"/>
          </p:cNvPicPr>
          <p:nvPr/>
        </p:nvPicPr>
        <p:blipFill>
          <a:blip r:embed="rId4"/>
          <a:srcRect l="71642"/>
          <a:stretch>
            <a:fillRect/>
          </a:stretch>
        </p:blipFill>
        <p:spPr>
          <a:xfrm>
            <a:off x="1321538" y="1752600"/>
            <a:ext cx="1936012" cy="1752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descr="ptaw-use-2.jpg"/>
          <p:cNvPicPr>
            <a:picLocks noChangeAspect="1"/>
          </p:cNvPicPr>
          <p:nvPr/>
        </p:nvPicPr>
        <p:blipFill>
          <a:blip r:embed="rId5"/>
          <a:stretch>
            <a:fillRect/>
          </a:stretch>
        </p:blipFill>
        <p:spPr>
          <a:xfrm>
            <a:off x="914400" y="4191000"/>
            <a:ext cx="6381750" cy="1638300"/>
          </a:xfrm>
          <a:prstGeom prst="rect">
            <a:avLst/>
          </a:prstGeom>
        </p:spPr>
      </p:pic>
      <p:sp>
        <p:nvSpPr>
          <p:cNvPr id="10" name="TextBox 9"/>
          <p:cNvSpPr txBox="1"/>
          <p:nvPr/>
        </p:nvSpPr>
        <p:spPr>
          <a:xfrm rot="20443574">
            <a:off x="495180" y="1032228"/>
            <a:ext cx="1726178" cy="523220"/>
          </a:xfrm>
          <a:prstGeom prst="rect">
            <a:avLst/>
          </a:prstGeom>
          <a:noFill/>
        </p:spPr>
        <p:txBody>
          <a:bodyPr wrap="none" rtlCol="0">
            <a:spAutoFit/>
          </a:bodyPr>
          <a:lstStyle/>
          <a:p>
            <a:r>
              <a:rPr lang="en-US" sz="2800" u="sng" dirty="0" smtClean="0">
                <a:solidFill>
                  <a:schemeClr val="tx2"/>
                </a:solidFill>
              </a:rPr>
              <a:t>SAMPLES</a:t>
            </a:r>
            <a:endParaRPr lang="en-US" sz="2800" u="sng" dirty="0">
              <a:solidFill>
                <a:schemeClr val="tx2"/>
              </a:solidFill>
            </a:endParaRPr>
          </a:p>
        </p:txBody>
      </p:sp>
      <p:sp>
        <p:nvSpPr>
          <p:cNvPr id="11" name="TextBox 10"/>
          <p:cNvSpPr txBox="1"/>
          <p:nvPr/>
        </p:nvSpPr>
        <p:spPr>
          <a:xfrm>
            <a:off x="1371600" y="3048000"/>
            <a:ext cx="1930850" cy="338554"/>
          </a:xfrm>
          <a:prstGeom prst="rect">
            <a:avLst/>
          </a:prstGeom>
          <a:noFill/>
        </p:spPr>
        <p:txBody>
          <a:bodyPr wrap="none" rtlCol="0">
            <a:spAutoFit/>
          </a:bodyPr>
          <a:lstStyle/>
          <a:p>
            <a:r>
              <a:rPr lang="en-US" sz="1600" dirty="0" smtClean="0">
                <a:solidFill>
                  <a:schemeClr val="tx2">
                    <a:lumMod val="60000"/>
                    <a:lumOff val="40000"/>
                    <a:alpha val="28000"/>
                  </a:schemeClr>
                </a:solidFill>
              </a:rPr>
              <a:t>ARCRAFT PLASMA</a:t>
            </a:r>
            <a:endParaRPr lang="en-US" sz="1600" dirty="0">
              <a:solidFill>
                <a:schemeClr val="tx2">
                  <a:lumMod val="60000"/>
                  <a:lumOff val="40000"/>
                  <a:alpha val="28000"/>
                </a:schemeClr>
              </a:solidFill>
            </a:endParaRPr>
          </a:p>
        </p:txBody>
      </p:sp>
      <p:sp>
        <p:nvSpPr>
          <p:cNvPr id="12" name="TextBox 11"/>
          <p:cNvSpPr txBox="1"/>
          <p:nvPr/>
        </p:nvSpPr>
        <p:spPr>
          <a:xfrm>
            <a:off x="1600200" y="4724400"/>
            <a:ext cx="4991303" cy="769441"/>
          </a:xfrm>
          <a:prstGeom prst="rect">
            <a:avLst/>
          </a:prstGeom>
          <a:noFill/>
        </p:spPr>
        <p:txBody>
          <a:bodyPr wrap="none" rtlCol="0">
            <a:spAutoFit/>
          </a:bodyPr>
          <a:lstStyle/>
          <a:p>
            <a:r>
              <a:rPr lang="en-US" sz="4400" dirty="0" smtClean="0">
                <a:solidFill>
                  <a:schemeClr val="tx2">
                    <a:lumMod val="60000"/>
                    <a:lumOff val="40000"/>
                    <a:alpha val="25000"/>
                  </a:schemeClr>
                </a:solidFill>
              </a:rPr>
              <a:t>ARCRAFT PLASMA</a:t>
            </a:r>
            <a:endParaRPr lang="en-US" sz="4400" dirty="0">
              <a:solidFill>
                <a:schemeClr val="tx2">
                  <a:lumMod val="60000"/>
                  <a:lumOff val="40000"/>
                  <a:alpha val="2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2000"/>
                                        <p:tgtEl>
                                          <p:spTgt spid="10"/>
                                        </p:tgtEl>
                                      </p:cBhvr>
                                    </p:animEffect>
                                  </p:childTnLst>
                                </p:cTn>
                              </p:par>
                              <p:par>
                                <p:cTn id="8" presetID="8"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amond(in)">
                                      <p:cBhvr>
                                        <p:cTn id="10" dur="2000"/>
                                        <p:tgtEl>
                                          <p:spTgt spid="8"/>
                                        </p:tgtEl>
                                      </p:cBhvr>
                                    </p:animEffect>
                                  </p:childTnLst>
                                </p:cTn>
                              </p:par>
                              <p:par>
                                <p:cTn id="11" presetID="8" presetClass="entr" presetSubtype="1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amond(in)">
                                      <p:cBhvr>
                                        <p:cTn id="13" dur="2000"/>
                                        <p:tgtEl>
                                          <p:spTgt spid="5"/>
                                        </p:tgtEl>
                                      </p:cBhvr>
                                    </p:animEffect>
                                  </p:childTnLst>
                                </p:cTn>
                              </p:par>
                              <p:par>
                                <p:cTn id="14" presetID="8" presetClass="entr" presetSubtype="16"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amond(in)">
                                      <p:cBhvr>
                                        <p:cTn id="16" dur="2000"/>
                                        <p:tgtEl>
                                          <p:spTgt spid="9"/>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diamond(in)">
                                      <p:cBhvr>
                                        <p:cTn id="19" dur="2000"/>
                                        <p:tgtEl>
                                          <p:spTgt spid="12"/>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amond(in)">
                                      <p:cBhvr>
                                        <p:cTn id="2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u="sng" dirty="0" smtClean="0"/>
              <a:t>BENEFITS</a:t>
            </a:r>
            <a:endParaRPr lang="en-US" u="sng" dirty="0"/>
          </a:p>
        </p:txBody>
      </p:sp>
      <p:sp>
        <p:nvSpPr>
          <p:cNvPr id="3" name="Content Placeholder 2"/>
          <p:cNvSpPr>
            <a:spLocks noGrp="1"/>
          </p:cNvSpPr>
          <p:nvPr>
            <p:ph idx="1"/>
          </p:nvPr>
        </p:nvSpPr>
        <p:spPr>
          <a:xfrm>
            <a:off x="457200" y="1676400"/>
            <a:ext cx="8229600" cy="4389120"/>
          </a:xfrm>
        </p:spPr>
        <p:txBody>
          <a:bodyPr>
            <a:normAutofit/>
          </a:bodyPr>
          <a:lstStyle/>
          <a:p>
            <a:pPr algn="just">
              <a:buFont typeface="Wingdings" pitchFamily="2" charset="2"/>
              <a:buChar char="Ø"/>
            </a:pPr>
            <a:r>
              <a:rPr lang="en-US" sz="2000" b="1" dirty="0" smtClean="0">
                <a:solidFill>
                  <a:schemeClr val="tx2">
                    <a:lumMod val="60000"/>
                    <a:lumOff val="40000"/>
                  </a:schemeClr>
                </a:solidFill>
              </a:rPr>
              <a:t>Reduces Cost</a:t>
            </a:r>
            <a:r>
              <a:rPr lang="en-US" sz="2000" b="1" dirty="0" smtClean="0"/>
              <a:t> </a:t>
            </a:r>
            <a:r>
              <a:rPr lang="en-US" sz="2000" dirty="0" smtClean="0"/>
              <a:t>- </a:t>
            </a:r>
            <a:r>
              <a:rPr lang="en-US" sz="1400" dirty="0" smtClean="0">
                <a:solidFill>
                  <a:schemeClr val="tx2"/>
                </a:solidFill>
              </a:rPr>
              <a:t>Restoring a worn part to "as new" condition generally costs between 20-70% of a brand new replacement part.</a:t>
            </a:r>
          </a:p>
          <a:p>
            <a:pPr algn="just">
              <a:buFont typeface="Wingdings" pitchFamily="2" charset="2"/>
              <a:buChar char="Ø"/>
            </a:pPr>
            <a:r>
              <a:rPr lang="en-US" sz="2000" b="1" dirty="0" smtClean="0">
                <a:solidFill>
                  <a:schemeClr val="tx2">
                    <a:lumMod val="60000"/>
                    <a:lumOff val="40000"/>
                  </a:schemeClr>
                </a:solidFill>
              </a:rPr>
              <a:t>Prolongs Equipment Life </a:t>
            </a:r>
            <a:r>
              <a:rPr lang="en-US" sz="1400" b="1" dirty="0" smtClean="0"/>
              <a:t>- </a:t>
            </a:r>
            <a:r>
              <a:rPr lang="en-US" sz="1400" dirty="0" smtClean="0">
                <a:solidFill>
                  <a:schemeClr val="tx2"/>
                </a:solidFill>
              </a:rPr>
              <a:t>Service life increases of 3 to 10 times are common with properly overlaid parts.</a:t>
            </a:r>
            <a:endParaRPr lang="en-US" sz="1400" b="1" dirty="0" smtClean="0">
              <a:solidFill>
                <a:schemeClr val="tx2"/>
              </a:solidFill>
            </a:endParaRPr>
          </a:p>
          <a:p>
            <a:pPr algn="just">
              <a:buFont typeface="Wingdings" pitchFamily="2" charset="2"/>
              <a:buChar char="Ø"/>
            </a:pPr>
            <a:r>
              <a:rPr lang="en-US" sz="2000" b="1" dirty="0" smtClean="0">
                <a:solidFill>
                  <a:schemeClr val="tx2">
                    <a:lumMod val="60000"/>
                    <a:lumOff val="40000"/>
                  </a:schemeClr>
                </a:solidFill>
              </a:rPr>
              <a:t>Reduces Downtime </a:t>
            </a:r>
            <a:r>
              <a:rPr lang="en-US" sz="2000" b="1" dirty="0" smtClean="0">
                <a:solidFill>
                  <a:schemeClr val="tx2"/>
                </a:solidFill>
              </a:rPr>
              <a:t>- </a:t>
            </a:r>
            <a:r>
              <a:rPr lang="en-US" sz="1400" dirty="0" smtClean="0">
                <a:solidFill>
                  <a:schemeClr val="tx2"/>
                </a:solidFill>
              </a:rPr>
              <a:t>Parts  last longer and fewer shutdowns are required.</a:t>
            </a:r>
            <a:endParaRPr lang="en-US" sz="1400" b="1" dirty="0" smtClean="0">
              <a:solidFill>
                <a:schemeClr val="tx2"/>
              </a:solidFill>
            </a:endParaRPr>
          </a:p>
          <a:p>
            <a:pPr algn="just">
              <a:buFont typeface="Wingdings" pitchFamily="2" charset="2"/>
              <a:buChar char="Ø"/>
            </a:pPr>
            <a:r>
              <a:rPr lang="en-US" sz="2000" b="1" dirty="0" smtClean="0">
                <a:solidFill>
                  <a:schemeClr val="tx2">
                    <a:lumMod val="60000"/>
                    <a:lumOff val="40000"/>
                  </a:schemeClr>
                </a:solidFill>
              </a:rPr>
              <a:t>Less Spare Parts Inventory </a:t>
            </a:r>
            <a:r>
              <a:rPr lang="en-US" sz="2000" b="1" dirty="0" smtClean="0">
                <a:solidFill>
                  <a:schemeClr val="tx2"/>
                </a:solidFill>
              </a:rPr>
              <a:t>- </a:t>
            </a:r>
            <a:r>
              <a:rPr lang="en-US" sz="1400" dirty="0" smtClean="0">
                <a:solidFill>
                  <a:schemeClr val="tx2"/>
                </a:solidFill>
              </a:rPr>
              <a:t>There is no need to keep numerous spare parts when worn parts can be rebuilt.</a:t>
            </a:r>
            <a:endParaRPr lang="en-US" sz="1400" b="1" dirty="0" smtClean="0">
              <a:solidFill>
                <a:schemeClr val="tx2"/>
              </a:solidFill>
            </a:endParaRPr>
          </a:p>
          <a:p>
            <a:pPr algn="just">
              <a:buFont typeface="Wingdings" pitchFamily="2" charset="2"/>
              <a:buChar char="Ø"/>
            </a:pPr>
            <a:r>
              <a:rPr lang="en-US" sz="2000" b="1" dirty="0" smtClean="0">
                <a:solidFill>
                  <a:schemeClr val="tx2">
                    <a:lumMod val="60000"/>
                    <a:lumOff val="40000"/>
                  </a:schemeClr>
                </a:solidFill>
              </a:rPr>
              <a:t>High Quality Deposit </a:t>
            </a:r>
            <a:r>
              <a:rPr lang="en-US" sz="2000" b="1" dirty="0" smtClean="0">
                <a:solidFill>
                  <a:schemeClr val="tx2"/>
                </a:solidFill>
              </a:rPr>
              <a:t>- </a:t>
            </a:r>
            <a:r>
              <a:rPr lang="en-US" sz="1400" dirty="0" smtClean="0">
                <a:solidFill>
                  <a:schemeClr val="tx2"/>
                </a:solidFill>
              </a:rPr>
              <a:t>It produces a very high quality deposit offering optimal protection with minimal dilution or deformation of the base material.</a:t>
            </a:r>
            <a:endParaRPr lang="en-US" sz="1400" b="1" dirty="0" smtClean="0">
              <a:solidFill>
                <a:schemeClr val="tx2"/>
              </a:solidFill>
            </a:endParaRPr>
          </a:p>
          <a:p>
            <a:pPr algn="just">
              <a:buFont typeface="Wingdings" pitchFamily="2" charset="2"/>
              <a:buChar char="Ø"/>
            </a:pPr>
            <a:r>
              <a:rPr lang="en-US" sz="2000" b="1" dirty="0" smtClean="0">
                <a:solidFill>
                  <a:schemeClr val="tx2">
                    <a:lumMod val="60000"/>
                    <a:lumOff val="40000"/>
                  </a:schemeClr>
                </a:solidFill>
              </a:rPr>
              <a:t>Precise Coating</a:t>
            </a:r>
            <a:r>
              <a:rPr lang="en-US" sz="2000" dirty="0" smtClean="0">
                <a:solidFill>
                  <a:schemeClr val="tx2"/>
                </a:solidFill>
              </a:rPr>
              <a:t> - </a:t>
            </a:r>
            <a:r>
              <a:rPr lang="en-US" sz="1400" dirty="0" smtClean="0">
                <a:solidFill>
                  <a:schemeClr val="tx2"/>
                </a:solidFill>
              </a:rPr>
              <a:t>It is a process that deposits very precise coatings of perfectly controlled alloys on mechanical parts that are subject to intense wear, significantly extending their service life.</a:t>
            </a:r>
          </a:p>
          <a:p>
            <a:pPr algn="just">
              <a:buFont typeface="Wingdings" pitchFamily="2" charset="2"/>
              <a:buChar char="Ø"/>
            </a:pPr>
            <a:r>
              <a:rPr lang="en-US" sz="2000" b="1" dirty="0" smtClean="0">
                <a:solidFill>
                  <a:schemeClr val="tx2">
                    <a:lumMod val="60000"/>
                    <a:lumOff val="40000"/>
                  </a:schemeClr>
                </a:solidFill>
              </a:rPr>
              <a:t>Protection </a:t>
            </a:r>
            <a:r>
              <a:rPr lang="en-US" sz="2000" b="1" dirty="0" smtClean="0">
                <a:solidFill>
                  <a:schemeClr val="tx2"/>
                </a:solidFill>
              </a:rPr>
              <a:t>- </a:t>
            </a:r>
            <a:r>
              <a:rPr lang="en-US" sz="1400" dirty="0" smtClean="0">
                <a:solidFill>
                  <a:schemeClr val="tx2"/>
                </a:solidFill>
              </a:rPr>
              <a:t>Corrosion, thermal shock and abrasion.</a:t>
            </a:r>
            <a:endParaRPr lang="en-US" sz="1400" b="1" dirty="0" smtClean="0">
              <a:solidFill>
                <a:schemeClr val="tx2"/>
              </a:solidFill>
            </a:endParaRPr>
          </a:p>
          <a:p>
            <a:pPr algn="just">
              <a:buFont typeface="Wingdings" pitchFamily="2" charset="2"/>
              <a:buChar char="Ø"/>
            </a:pPr>
            <a:r>
              <a:rPr lang="en-US" sz="2000" b="1" dirty="0" smtClean="0">
                <a:solidFill>
                  <a:schemeClr val="tx2">
                    <a:lumMod val="60000"/>
                    <a:lumOff val="40000"/>
                  </a:schemeClr>
                </a:solidFill>
              </a:rPr>
              <a:t>Metal buildup / Reclamation </a:t>
            </a:r>
            <a:r>
              <a:rPr lang="en-US" sz="2000" b="1" dirty="0" smtClean="0">
                <a:solidFill>
                  <a:schemeClr val="tx2"/>
                </a:solidFill>
              </a:rPr>
              <a:t>- </a:t>
            </a:r>
            <a:r>
              <a:rPr lang="en-US" sz="1400" dirty="0" smtClean="0">
                <a:solidFill>
                  <a:schemeClr val="tx2"/>
                </a:solidFill>
              </a:rPr>
              <a:t>Certain alloys are made to rebuild a part to a required dimension while others are designed to be a final overlay that protects the work surface.</a:t>
            </a:r>
          </a:p>
          <a:p>
            <a:endParaRPr lang="en-US" dirty="0"/>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u="sng" dirty="0" smtClean="0"/>
              <a:t>APPLICATIONS</a:t>
            </a:r>
            <a:endParaRPr lang="en-US" u="sng" dirty="0"/>
          </a:p>
        </p:txBody>
      </p:sp>
      <p:sp>
        <p:nvSpPr>
          <p:cNvPr id="3" name="Content Placeholder 2"/>
          <p:cNvSpPr>
            <a:spLocks noGrp="1"/>
          </p:cNvSpPr>
          <p:nvPr>
            <p:ph idx="1"/>
          </p:nvPr>
        </p:nvSpPr>
        <p:spPr>
          <a:xfrm>
            <a:off x="457200" y="1676400"/>
            <a:ext cx="8229600" cy="4389120"/>
          </a:xfrm>
        </p:spPr>
        <p:txBody>
          <a:bodyPr>
            <a:normAutofit/>
          </a:bodyPr>
          <a:lstStyle/>
          <a:p>
            <a:pPr algn="just">
              <a:buFont typeface="Wingdings" pitchFamily="2" charset="2"/>
              <a:buChar char="Ø"/>
            </a:pPr>
            <a:r>
              <a:rPr lang="en-US" sz="2000" dirty="0" smtClean="0">
                <a:solidFill>
                  <a:schemeClr val="tx2">
                    <a:lumMod val="60000"/>
                    <a:lumOff val="40000"/>
                  </a:schemeClr>
                </a:solidFill>
              </a:rPr>
              <a:t>Downhole drilling tools.</a:t>
            </a:r>
          </a:p>
          <a:p>
            <a:pPr algn="just">
              <a:buFont typeface="Wingdings" pitchFamily="2" charset="2"/>
              <a:buChar char="Ø"/>
            </a:pPr>
            <a:r>
              <a:rPr lang="en-US" sz="2000" dirty="0" smtClean="0">
                <a:solidFill>
                  <a:schemeClr val="tx2">
                    <a:lumMod val="60000"/>
                    <a:lumOff val="40000"/>
                  </a:schemeClr>
                </a:solidFill>
              </a:rPr>
              <a:t>High wear piping components / slurry transport.</a:t>
            </a:r>
          </a:p>
          <a:p>
            <a:pPr algn="just">
              <a:buFont typeface="Wingdings" pitchFamily="2" charset="2"/>
              <a:buChar char="Ø"/>
            </a:pPr>
            <a:r>
              <a:rPr lang="en-US" sz="2000" dirty="0" smtClean="0">
                <a:solidFill>
                  <a:schemeClr val="tx2">
                    <a:lumMod val="60000"/>
                    <a:lumOff val="40000"/>
                  </a:schemeClr>
                </a:solidFill>
              </a:rPr>
              <a:t>Ground engagement equipment for the oil sands / mining industries.</a:t>
            </a:r>
          </a:p>
          <a:p>
            <a:pPr algn="just">
              <a:buFont typeface="Wingdings" pitchFamily="2" charset="2"/>
              <a:buChar char="Ø"/>
            </a:pPr>
            <a:r>
              <a:rPr lang="en-US" sz="2000" dirty="0" smtClean="0">
                <a:solidFill>
                  <a:schemeClr val="tx2">
                    <a:lumMod val="60000"/>
                    <a:lumOff val="40000"/>
                  </a:schemeClr>
                </a:solidFill>
              </a:rPr>
              <a:t>Extruding machine screws, valves, valve seats of internal combustion engines (motorcar, marine, locomotive etc).</a:t>
            </a:r>
          </a:p>
          <a:p>
            <a:pPr algn="just">
              <a:buFont typeface="Wingdings" pitchFamily="2" charset="2"/>
              <a:buChar char="Ø"/>
            </a:pPr>
            <a:r>
              <a:rPr lang="en-US" sz="2000" dirty="0" smtClean="0">
                <a:solidFill>
                  <a:schemeClr val="tx2">
                    <a:lumMod val="60000"/>
                    <a:lumOff val="40000"/>
                  </a:schemeClr>
                </a:solidFill>
              </a:rPr>
              <a:t>Equipment for mining, crushing, rolling, road building and tunneling.</a:t>
            </a:r>
          </a:p>
          <a:p>
            <a:pPr algn="just">
              <a:buFont typeface="Wingdings" pitchFamily="2" charset="2"/>
              <a:buChar char="Ø"/>
            </a:pPr>
            <a:r>
              <a:rPr lang="en-US" sz="2000" dirty="0" smtClean="0">
                <a:solidFill>
                  <a:schemeClr val="tx2">
                    <a:lumMod val="60000"/>
                    <a:lumOff val="40000"/>
                  </a:schemeClr>
                </a:solidFill>
              </a:rPr>
              <a:t>Areas where traditional wire based overlays such as chromium carbide are not providing significant wear-life.</a:t>
            </a:r>
          </a:p>
          <a:p>
            <a:pPr algn="just">
              <a:buFont typeface="Wingdings" pitchFamily="2" charset="2"/>
              <a:buChar char="Ø"/>
            </a:pPr>
            <a:r>
              <a:rPr lang="en-US" sz="2000" dirty="0" smtClean="0">
                <a:solidFill>
                  <a:schemeClr val="tx2">
                    <a:lumMod val="60000"/>
                    <a:lumOff val="40000"/>
                  </a:schemeClr>
                </a:solidFill>
              </a:rPr>
              <a:t>Moulds and forging dies, Pulp and paper industry equipment, Agricultural equipment.</a:t>
            </a:r>
          </a:p>
          <a:p>
            <a:pPr algn="just">
              <a:buFont typeface="Wingdings" pitchFamily="2" charset="2"/>
              <a:buChar char="Ø"/>
            </a:pPr>
            <a:r>
              <a:rPr lang="en-US" sz="2000" dirty="0" smtClean="0">
                <a:solidFill>
                  <a:schemeClr val="tx2">
                    <a:lumMod val="60000"/>
                    <a:lumOff val="40000"/>
                  </a:schemeClr>
                </a:solidFill>
              </a:rPr>
              <a:t>Parts for nuclear &amp; chemical plants.</a:t>
            </a:r>
          </a:p>
          <a:p>
            <a:pPr algn="just">
              <a:buFont typeface="Wingdings" pitchFamily="2" charset="2"/>
              <a:buChar char="Ø"/>
            </a:pPr>
            <a:endParaRPr lang="en-US" sz="2000" dirty="0" smtClean="0">
              <a:solidFill>
                <a:schemeClr val="tx2">
                  <a:lumMod val="60000"/>
                  <a:lumOff val="40000"/>
                </a:schemeClr>
              </a:solidFill>
            </a:endParaRPr>
          </a:p>
          <a:p>
            <a:pPr algn="just">
              <a:buFont typeface="Wingdings" pitchFamily="2" charset="2"/>
              <a:buChar char="Ø"/>
            </a:pPr>
            <a:endParaRPr lang="en-US" sz="20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507470">
            <a:off x="1199186" y="2921169"/>
            <a:ext cx="6745629" cy="1015663"/>
          </a:xfrm>
          <a:prstGeom prst="rect">
            <a:avLst/>
          </a:prstGeom>
          <a:noFill/>
        </p:spPr>
        <p:txBody>
          <a:bodyPr wrap="none" rtlCol="0">
            <a:spAutoFit/>
          </a:bodyPr>
          <a:lstStyle/>
          <a:p>
            <a:r>
              <a:rPr lang="en-US" sz="6000" u="sng" dirty="0" smtClean="0">
                <a:solidFill>
                  <a:schemeClr val="bg2">
                    <a:lumMod val="50000"/>
                    <a:alpha val="10000"/>
                  </a:schemeClr>
                </a:solidFill>
              </a:rPr>
              <a:t>ARCRAFT PLASMA</a:t>
            </a:r>
            <a:endParaRPr lang="en-US" sz="6000" u="sng" dirty="0">
              <a:solidFill>
                <a:schemeClr val="bg2">
                  <a:lumMod val="5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TotalTime>
  <Words>596</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PLASMA TRANSFERRED ARC WELDING (PTAW) AT  ARCRAFT PLASMA</vt:lpstr>
      <vt:lpstr>Slide 2</vt:lpstr>
      <vt:lpstr>Slide 3</vt:lpstr>
      <vt:lpstr>FEATURES</vt:lpstr>
      <vt:lpstr>HOW IT WORKS</vt:lpstr>
      <vt:lpstr>Slide 6</vt:lpstr>
      <vt:lpstr>Slide 7</vt:lpstr>
      <vt:lpstr>BENEFITS</vt:lpstr>
      <vt:lpstr>APPLICATIONS</vt:lpstr>
      <vt:lpstr>SCOPE OF SUPPLY</vt:lpstr>
      <vt:lpstr>THANK YOU ARCRAFT PLASMA EQUIPMENTS PVT. LTD.  Address : 124, Diamond Industrial Estate,  Ketkipada, Dahisar (East), Mumbai- 68.  Ph : 0091-22-28965890/5745/3247. Fax: 00-91-22-28966418 . email : arcraftplasma@gmail.com Website : www.arcraftplasma.com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PLASMA TRANSFERRED ARC WELDING (PTAW) AT  ARCRAFT PLASMA</dc:title>
  <dc:creator>admin</dc:creator>
  <cp:lastModifiedBy>admin</cp:lastModifiedBy>
  <cp:revision>14</cp:revision>
  <dcterms:created xsi:type="dcterms:W3CDTF">2013-10-17T05:21:00Z</dcterms:created>
  <dcterms:modified xsi:type="dcterms:W3CDTF">2013-10-17T10:08:07Z</dcterms:modified>
</cp:coreProperties>
</file>