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7" r:id="rId3"/>
    <p:sldId id="258" r:id="rId4"/>
    <p:sldId id="267" r:id="rId5"/>
    <p:sldId id="259" r:id="rId6"/>
    <p:sldId id="260" r:id="rId7"/>
    <p:sldId id="261" r:id="rId8"/>
    <p:sldId id="262"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815" autoAdjust="0"/>
    <p:restoredTop sz="94660"/>
  </p:normalViewPr>
  <p:slideViewPr>
    <p:cSldViewPr>
      <p:cViewPr varScale="1">
        <p:scale>
          <a:sx n="65" d="100"/>
          <a:sy n="65" d="100"/>
        </p:scale>
        <p:origin x="-108" y="-1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1F652B-1C61-4478-991C-7E2AC4B47A53}" type="datetimeFigureOut">
              <a:rPr lang="en-US" smtClean="0"/>
              <a:pPr/>
              <a:t>10/17/2013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6099587-231C-42A1-89E5-B9946C4426B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6099587-231C-42A1-89E5-B9946C4426B8}"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A5A5B2E-8A43-44D4-8787-A561DD9F9B40}" type="datetime1">
              <a:rPr lang="en-US" smtClean="0"/>
              <a:pPr/>
              <a:t>10/17/2013</a:t>
            </a:fld>
            <a:endParaRPr lang="en-US"/>
          </a:p>
        </p:txBody>
      </p:sp>
      <p:sp>
        <p:nvSpPr>
          <p:cNvPr id="19" name="Footer Placeholder 18"/>
          <p:cNvSpPr>
            <a:spLocks noGrp="1"/>
          </p:cNvSpPr>
          <p:nvPr>
            <p:ph type="ftr" sz="quarter" idx="11"/>
          </p:nvPr>
        </p:nvSpPr>
        <p:spPr/>
        <p:txBody>
          <a:bodyPr/>
          <a:lstStyle/>
          <a:p>
            <a:r>
              <a:rPr lang="en-US" smtClean="0"/>
              <a:t>www.arcraftplasma.com</a:t>
            </a:r>
            <a:endParaRPr lang="en-US"/>
          </a:p>
        </p:txBody>
      </p:sp>
      <p:sp>
        <p:nvSpPr>
          <p:cNvPr id="27" name="Slide Number Placeholder 26"/>
          <p:cNvSpPr>
            <a:spLocks noGrp="1"/>
          </p:cNvSpPr>
          <p:nvPr>
            <p:ph type="sldNum" sz="quarter" idx="12"/>
          </p:nvPr>
        </p:nvSpPr>
        <p:spPr/>
        <p:txBody>
          <a:bodyPr/>
          <a:lstStyle/>
          <a:p>
            <a:fld id="{4983E551-3B31-428C-AF41-5C13FA3F17E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579485-4126-49C4-AAF6-D33C49775190}" type="datetime1">
              <a:rPr lang="en-US" smtClean="0"/>
              <a:pPr/>
              <a:t>10/17/2013</a:t>
            </a:fld>
            <a:endParaRPr lang="en-US"/>
          </a:p>
        </p:txBody>
      </p:sp>
      <p:sp>
        <p:nvSpPr>
          <p:cNvPr id="5" name="Footer Placeholder 4"/>
          <p:cNvSpPr>
            <a:spLocks noGrp="1"/>
          </p:cNvSpPr>
          <p:nvPr>
            <p:ph type="ftr" sz="quarter" idx="11"/>
          </p:nvPr>
        </p:nvSpPr>
        <p:spPr/>
        <p:txBody>
          <a:bodyPr/>
          <a:lstStyle/>
          <a:p>
            <a:r>
              <a:rPr lang="en-US" smtClean="0"/>
              <a:t>www.arcraftplasma.com</a:t>
            </a:r>
            <a:endParaRPr lang="en-US"/>
          </a:p>
        </p:txBody>
      </p:sp>
      <p:sp>
        <p:nvSpPr>
          <p:cNvPr id="6" name="Slide Number Placeholder 5"/>
          <p:cNvSpPr>
            <a:spLocks noGrp="1"/>
          </p:cNvSpPr>
          <p:nvPr>
            <p:ph type="sldNum" sz="quarter" idx="12"/>
          </p:nvPr>
        </p:nvSpPr>
        <p:spPr/>
        <p:txBody>
          <a:bodyPr/>
          <a:lstStyle/>
          <a:p>
            <a:fld id="{4983E551-3B31-428C-AF41-5C13FA3F17E5}" type="slidenum">
              <a:rPr lang="en-US" smtClean="0"/>
              <a:pPr/>
              <a:t>‹#›</a:t>
            </a:fld>
            <a:endParaRPr lang="en-US"/>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F3141F4-0E92-4615-B608-D6415F552869}" type="datetime1">
              <a:rPr lang="en-US" smtClean="0"/>
              <a:pPr/>
              <a:t>10/17/2013</a:t>
            </a:fld>
            <a:endParaRPr lang="en-US"/>
          </a:p>
        </p:txBody>
      </p:sp>
      <p:sp>
        <p:nvSpPr>
          <p:cNvPr id="5" name="Footer Placeholder 4"/>
          <p:cNvSpPr>
            <a:spLocks noGrp="1"/>
          </p:cNvSpPr>
          <p:nvPr>
            <p:ph type="ftr" sz="quarter" idx="11"/>
          </p:nvPr>
        </p:nvSpPr>
        <p:spPr/>
        <p:txBody>
          <a:bodyPr/>
          <a:lstStyle/>
          <a:p>
            <a:r>
              <a:rPr lang="en-US" smtClean="0"/>
              <a:t>www.arcraftplasma.com</a:t>
            </a:r>
            <a:endParaRPr lang="en-US"/>
          </a:p>
        </p:txBody>
      </p:sp>
      <p:sp>
        <p:nvSpPr>
          <p:cNvPr id="6" name="Slide Number Placeholder 5"/>
          <p:cNvSpPr>
            <a:spLocks noGrp="1"/>
          </p:cNvSpPr>
          <p:nvPr>
            <p:ph type="sldNum" sz="quarter" idx="12"/>
          </p:nvPr>
        </p:nvSpPr>
        <p:spPr/>
        <p:txBody>
          <a:bodyPr/>
          <a:lstStyle/>
          <a:p>
            <a:fld id="{4983E551-3B31-428C-AF41-5C13FA3F17E5}" type="slidenum">
              <a:rPr lang="en-US" smtClean="0"/>
              <a:pPr/>
              <a:t>‹#›</a:t>
            </a:fld>
            <a:endParaRPr lang="en-US"/>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DF1FE40-B145-43F2-BA15-D16D64EF0198}" type="datetime1">
              <a:rPr lang="en-US" smtClean="0"/>
              <a:pPr/>
              <a:t>10/17/2013</a:t>
            </a:fld>
            <a:endParaRPr lang="en-US"/>
          </a:p>
        </p:txBody>
      </p:sp>
      <p:sp>
        <p:nvSpPr>
          <p:cNvPr id="5" name="Footer Placeholder 4"/>
          <p:cNvSpPr>
            <a:spLocks noGrp="1"/>
          </p:cNvSpPr>
          <p:nvPr>
            <p:ph type="ftr" sz="quarter" idx="11"/>
          </p:nvPr>
        </p:nvSpPr>
        <p:spPr/>
        <p:txBody>
          <a:bodyPr/>
          <a:lstStyle/>
          <a:p>
            <a:r>
              <a:rPr lang="en-US" smtClean="0"/>
              <a:t>www.arcraftplasma.com</a:t>
            </a:r>
            <a:endParaRPr lang="en-US"/>
          </a:p>
        </p:txBody>
      </p:sp>
      <p:sp>
        <p:nvSpPr>
          <p:cNvPr id="6" name="Slide Number Placeholder 5"/>
          <p:cNvSpPr>
            <a:spLocks noGrp="1"/>
          </p:cNvSpPr>
          <p:nvPr>
            <p:ph type="sldNum" sz="quarter" idx="12"/>
          </p:nvPr>
        </p:nvSpPr>
        <p:spPr/>
        <p:txBody>
          <a:bodyPr/>
          <a:lstStyle/>
          <a:p>
            <a:fld id="{4983E551-3B31-428C-AF41-5C13FA3F17E5}" type="slidenum">
              <a:rPr lang="en-US" smtClean="0"/>
              <a:pPr/>
              <a:t>‹#›</a:t>
            </a:fld>
            <a:endParaRPr lang="en-US"/>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7D88B323-9FD2-4C24-AB59-A5C436E7FFFC}" type="datetime1">
              <a:rPr lang="en-US" smtClean="0"/>
              <a:pPr/>
              <a:t>10/17/2013</a:t>
            </a:fld>
            <a:endParaRPr lang="en-US"/>
          </a:p>
        </p:txBody>
      </p:sp>
      <p:sp>
        <p:nvSpPr>
          <p:cNvPr id="5" name="Footer Placeholder 4"/>
          <p:cNvSpPr>
            <a:spLocks noGrp="1"/>
          </p:cNvSpPr>
          <p:nvPr>
            <p:ph type="ftr" sz="quarter" idx="11"/>
          </p:nvPr>
        </p:nvSpPr>
        <p:spPr/>
        <p:txBody>
          <a:bodyPr/>
          <a:lstStyle/>
          <a:p>
            <a:r>
              <a:rPr lang="en-US" smtClean="0"/>
              <a:t>www.arcraftplasma.com</a:t>
            </a:r>
            <a:endParaRPr lang="en-US"/>
          </a:p>
        </p:txBody>
      </p:sp>
      <p:sp>
        <p:nvSpPr>
          <p:cNvPr id="6" name="Slide Number Placeholder 5"/>
          <p:cNvSpPr>
            <a:spLocks noGrp="1"/>
          </p:cNvSpPr>
          <p:nvPr>
            <p:ph type="sldNum" sz="quarter" idx="12"/>
          </p:nvPr>
        </p:nvSpPr>
        <p:spPr/>
        <p:txBody>
          <a:bodyPr/>
          <a:lstStyle/>
          <a:p>
            <a:fld id="{4983E551-3B31-428C-AF41-5C13FA3F17E5}"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976A1E-B3A2-47A2-BB5A-68F96AEDCCAD}" type="datetime1">
              <a:rPr lang="en-US" smtClean="0"/>
              <a:pPr/>
              <a:t>10/17/2013</a:t>
            </a:fld>
            <a:endParaRPr lang="en-US"/>
          </a:p>
        </p:txBody>
      </p:sp>
      <p:sp>
        <p:nvSpPr>
          <p:cNvPr id="6" name="Footer Placeholder 5"/>
          <p:cNvSpPr>
            <a:spLocks noGrp="1"/>
          </p:cNvSpPr>
          <p:nvPr>
            <p:ph type="ftr" sz="quarter" idx="11"/>
          </p:nvPr>
        </p:nvSpPr>
        <p:spPr/>
        <p:txBody>
          <a:bodyPr/>
          <a:lstStyle/>
          <a:p>
            <a:r>
              <a:rPr lang="en-US" smtClean="0"/>
              <a:t>www.arcraftplasma.com</a:t>
            </a:r>
            <a:endParaRPr lang="en-US"/>
          </a:p>
        </p:txBody>
      </p:sp>
      <p:sp>
        <p:nvSpPr>
          <p:cNvPr id="7" name="Slide Number Placeholder 6"/>
          <p:cNvSpPr>
            <a:spLocks noGrp="1"/>
          </p:cNvSpPr>
          <p:nvPr>
            <p:ph type="sldNum" sz="quarter" idx="12"/>
          </p:nvPr>
        </p:nvSpPr>
        <p:spPr/>
        <p:txBody>
          <a:bodyPr/>
          <a:lstStyle/>
          <a:p>
            <a:fld id="{4983E551-3B31-428C-AF41-5C13FA3F17E5}" type="slidenum">
              <a:rPr lang="en-US" smtClean="0"/>
              <a:pPr/>
              <a:t>‹#›</a:t>
            </a:fld>
            <a:endParaRPr lang="en-US"/>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B8910702-2DF4-4911-AF21-C585DEE30FFB}" type="datetime1">
              <a:rPr lang="en-US" smtClean="0"/>
              <a:pPr/>
              <a:t>10/17/2013</a:t>
            </a:fld>
            <a:endParaRPr lang="en-US"/>
          </a:p>
        </p:txBody>
      </p:sp>
      <p:sp>
        <p:nvSpPr>
          <p:cNvPr id="8" name="Footer Placeholder 7"/>
          <p:cNvSpPr>
            <a:spLocks noGrp="1"/>
          </p:cNvSpPr>
          <p:nvPr>
            <p:ph type="ftr" sz="quarter" idx="11"/>
          </p:nvPr>
        </p:nvSpPr>
        <p:spPr/>
        <p:txBody>
          <a:bodyPr/>
          <a:lstStyle/>
          <a:p>
            <a:r>
              <a:rPr lang="en-US" smtClean="0"/>
              <a:t>www.arcraftplasma.com</a:t>
            </a:r>
            <a:endParaRPr lang="en-US"/>
          </a:p>
        </p:txBody>
      </p:sp>
      <p:sp>
        <p:nvSpPr>
          <p:cNvPr id="9" name="Slide Number Placeholder 8"/>
          <p:cNvSpPr>
            <a:spLocks noGrp="1"/>
          </p:cNvSpPr>
          <p:nvPr>
            <p:ph type="sldNum" sz="quarter" idx="12"/>
          </p:nvPr>
        </p:nvSpPr>
        <p:spPr/>
        <p:txBody>
          <a:bodyPr/>
          <a:lstStyle/>
          <a:p>
            <a:fld id="{4983E551-3B31-428C-AF41-5C13FA3F17E5}" type="slidenum">
              <a:rPr lang="en-US" smtClean="0"/>
              <a:pPr/>
              <a:t>‹#›</a:t>
            </a:fld>
            <a:endParaRPr lang="en-US"/>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17257A0-CBCA-4431-87CD-97B63DD2AB82}" type="datetime1">
              <a:rPr lang="en-US" smtClean="0"/>
              <a:pPr/>
              <a:t>10/17/2013</a:t>
            </a:fld>
            <a:endParaRPr lang="en-US"/>
          </a:p>
        </p:txBody>
      </p:sp>
      <p:sp>
        <p:nvSpPr>
          <p:cNvPr id="4" name="Footer Placeholder 3"/>
          <p:cNvSpPr>
            <a:spLocks noGrp="1"/>
          </p:cNvSpPr>
          <p:nvPr>
            <p:ph type="ftr" sz="quarter" idx="11"/>
          </p:nvPr>
        </p:nvSpPr>
        <p:spPr/>
        <p:txBody>
          <a:bodyPr/>
          <a:lstStyle/>
          <a:p>
            <a:r>
              <a:rPr lang="en-US" smtClean="0"/>
              <a:t>www.arcraftplasma.com</a:t>
            </a:r>
            <a:endParaRPr lang="en-US"/>
          </a:p>
        </p:txBody>
      </p:sp>
      <p:sp>
        <p:nvSpPr>
          <p:cNvPr id="5" name="Slide Number Placeholder 4"/>
          <p:cNvSpPr>
            <a:spLocks noGrp="1"/>
          </p:cNvSpPr>
          <p:nvPr>
            <p:ph type="sldNum" sz="quarter" idx="12"/>
          </p:nvPr>
        </p:nvSpPr>
        <p:spPr/>
        <p:txBody>
          <a:bodyPr/>
          <a:lstStyle/>
          <a:p>
            <a:fld id="{4983E551-3B31-428C-AF41-5C13FA3F17E5}" type="slidenum">
              <a:rPr lang="en-US" smtClean="0"/>
              <a:pPr/>
              <a:t>‹#›</a:t>
            </a:fld>
            <a:endParaRPr lang="en-US"/>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CA6E6A-5A0C-4795-BC28-9F9EDB019F83}" type="datetime1">
              <a:rPr lang="en-US" smtClean="0"/>
              <a:pPr/>
              <a:t>10/17/2013</a:t>
            </a:fld>
            <a:endParaRPr lang="en-US"/>
          </a:p>
        </p:txBody>
      </p:sp>
      <p:sp>
        <p:nvSpPr>
          <p:cNvPr id="3" name="Footer Placeholder 2"/>
          <p:cNvSpPr>
            <a:spLocks noGrp="1"/>
          </p:cNvSpPr>
          <p:nvPr>
            <p:ph type="ftr" sz="quarter" idx="11"/>
          </p:nvPr>
        </p:nvSpPr>
        <p:spPr/>
        <p:txBody>
          <a:bodyPr/>
          <a:lstStyle/>
          <a:p>
            <a:r>
              <a:rPr lang="en-US" smtClean="0"/>
              <a:t>www.arcraftplasma.com</a:t>
            </a:r>
            <a:endParaRPr lang="en-US"/>
          </a:p>
        </p:txBody>
      </p:sp>
      <p:sp>
        <p:nvSpPr>
          <p:cNvPr id="4" name="Slide Number Placeholder 3"/>
          <p:cNvSpPr>
            <a:spLocks noGrp="1"/>
          </p:cNvSpPr>
          <p:nvPr>
            <p:ph type="sldNum" sz="quarter" idx="12"/>
          </p:nvPr>
        </p:nvSpPr>
        <p:spPr/>
        <p:txBody>
          <a:bodyPr/>
          <a:lstStyle/>
          <a:p>
            <a:fld id="{4983E551-3B31-428C-AF41-5C13FA3F17E5}" type="slidenum">
              <a:rPr lang="en-US" smtClean="0"/>
              <a:pPr/>
              <a:t>‹#›</a:t>
            </a:fld>
            <a:endParaRPr lang="en-US"/>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7BCF5AAC-5312-470F-87C0-FF2B71D0DD44}" type="datetime1">
              <a:rPr lang="en-US" smtClean="0"/>
              <a:pPr/>
              <a:t>10/17/2013</a:t>
            </a:fld>
            <a:endParaRPr lang="en-US"/>
          </a:p>
        </p:txBody>
      </p:sp>
      <p:sp>
        <p:nvSpPr>
          <p:cNvPr id="6" name="Footer Placeholder 5"/>
          <p:cNvSpPr>
            <a:spLocks noGrp="1"/>
          </p:cNvSpPr>
          <p:nvPr>
            <p:ph type="ftr" sz="quarter" idx="11"/>
          </p:nvPr>
        </p:nvSpPr>
        <p:spPr/>
        <p:txBody>
          <a:bodyPr/>
          <a:lstStyle/>
          <a:p>
            <a:r>
              <a:rPr lang="en-US" smtClean="0"/>
              <a:t>www.arcraftplasma.com</a:t>
            </a:r>
            <a:endParaRPr lang="en-US"/>
          </a:p>
        </p:txBody>
      </p:sp>
      <p:sp>
        <p:nvSpPr>
          <p:cNvPr id="7" name="Slide Number Placeholder 6"/>
          <p:cNvSpPr>
            <a:spLocks noGrp="1"/>
          </p:cNvSpPr>
          <p:nvPr>
            <p:ph type="sldNum" sz="quarter" idx="12"/>
          </p:nvPr>
        </p:nvSpPr>
        <p:spPr/>
        <p:txBody>
          <a:bodyPr/>
          <a:lstStyle/>
          <a:p>
            <a:fld id="{4983E551-3B31-428C-AF41-5C13FA3F17E5}" type="slidenum">
              <a:rPr lang="en-US" smtClean="0"/>
              <a:pPr/>
              <a:t>‹#›</a:t>
            </a:fld>
            <a:endParaRPr lang="en-US"/>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1CABEAA-B62F-45BD-9ED9-6B61DC6E7E1A}" type="datetime1">
              <a:rPr lang="en-US" smtClean="0"/>
              <a:pPr/>
              <a:t>10/17/2013</a:t>
            </a:fld>
            <a:endParaRPr lang="en-US"/>
          </a:p>
        </p:txBody>
      </p:sp>
      <p:sp>
        <p:nvSpPr>
          <p:cNvPr id="6" name="Footer Placeholder 5"/>
          <p:cNvSpPr>
            <a:spLocks noGrp="1"/>
          </p:cNvSpPr>
          <p:nvPr>
            <p:ph type="ftr" sz="quarter" idx="11"/>
          </p:nvPr>
        </p:nvSpPr>
        <p:spPr/>
        <p:txBody>
          <a:bodyPr/>
          <a:lstStyle/>
          <a:p>
            <a:r>
              <a:rPr lang="en-US" smtClean="0"/>
              <a:t>www.arcraftplasma.com</a:t>
            </a:r>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983E551-3B31-428C-AF41-5C13FA3F17E5}"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45E725D-F9A2-4ADF-829A-D1003DFB47BE}" type="datetime1">
              <a:rPr lang="en-US" smtClean="0"/>
              <a:pPr/>
              <a:t>10/17/2013</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www.arcraftplasma.com</a:t>
            </a: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983E551-3B31-428C-AF41-5C13FA3F17E5}"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thruBlk="1"/>
  </p:transition>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mailto:arcraftplasma@gmail.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arcraftplasma.com/Hard-Banding-Machine.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57500"/>
            <a:ext cx="8305800" cy="1143000"/>
          </a:xfrm>
        </p:spPr>
        <p:txBody>
          <a:bodyPr>
            <a:normAutofit fontScale="90000"/>
          </a:bodyPr>
          <a:lstStyle/>
          <a:p>
            <a:pPr algn="ctr"/>
            <a:r>
              <a:rPr lang="en-US" b="1" u="sng" dirty="0" smtClean="0"/>
              <a:t>HARD BANDER MACHINE (HB-610) </a:t>
            </a:r>
            <a:br>
              <a:rPr lang="en-US" b="1" u="sng" dirty="0" smtClean="0"/>
            </a:br>
            <a:r>
              <a:rPr lang="en-US" b="1" u="sng" dirty="0" smtClean="0"/>
              <a:t>AT </a:t>
            </a:r>
            <a:br>
              <a:rPr lang="en-US" b="1" u="sng" dirty="0" smtClean="0"/>
            </a:br>
            <a:r>
              <a:rPr lang="en-US" b="1" u="sng" dirty="0" smtClean="0"/>
              <a:t>ARCRAFT PLASMA</a:t>
            </a:r>
            <a:endParaRPr lang="en-US" b="1" u="sng" dirty="0"/>
          </a:p>
        </p:txBody>
      </p:sp>
      <p:pic>
        <p:nvPicPr>
          <p:cNvPr id="4" name="Content Placeholder 4" descr="arcraft logo.jpg"/>
          <p:cNvPicPr>
            <a:picLocks noChangeAspect="1"/>
          </p:cNvPicPr>
          <p:nvPr/>
        </p:nvPicPr>
        <p:blipFill>
          <a:blip r:embed="rId2"/>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sp>
        <p:nvSpPr>
          <p:cNvPr id="5" name="Footer Placeholder 4"/>
          <p:cNvSpPr>
            <a:spLocks noGrp="1"/>
          </p:cNvSpPr>
          <p:nvPr>
            <p:ph type="ftr" sz="quarter" idx="11"/>
          </p:nvPr>
        </p:nvSpPr>
        <p:spPr/>
        <p:txBody>
          <a:bodyPr/>
          <a:lstStyle/>
          <a:p>
            <a:pPr algn="ctr"/>
            <a:r>
              <a:rPr lang="en-US" dirty="0" smtClean="0"/>
              <a:t>www.arcraftplasma.com</a:t>
            </a:r>
            <a:endParaRPr lang="en-US" dirty="0"/>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143000"/>
          </a:xfrm>
        </p:spPr>
        <p:txBody>
          <a:bodyPr/>
          <a:lstStyle/>
          <a:p>
            <a:pPr algn="ctr"/>
            <a:r>
              <a:rPr lang="en-US" u="sng" dirty="0" smtClean="0"/>
              <a:t>SCOPE OF SUPPLY</a:t>
            </a:r>
            <a:endParaRPr lang="en-US" u="sng" dirty="0"/>
          </a:p>
        </p:txBody>
      </p:sp>
      <p:sp>
        <p:nvSpPr>
          <p:cNvPr id="3" name="Content Placeholder 2"/>
          <p:cNvSpPr>
            <a:spLocks noGrp="1"/>
          </p:cNvSpPr>
          <p:nvPr>
            <p:ph idx="1"/>
          </p:nvPr>
        </p:nvSpPr>
        <p:spPr>
          <a:xfrm>
            <a:off x="304800" y="1600200"/>
            <a:ext cx="8229600" cy="5029200"/>
          </a:xfrm>
        </p:spPr>
        <p:txBody>
          <a:bodyPr>
            <a:normAutofit fontScale="92500" lnSpcReduction="10000"/>
          </a:bodyPr>
          <a:lstStyle/>
          <a:p>
            <a:pPr algn="just">
              <a:buFont typeface="Wingdings" pitchFamily="2" charset="2"/>
              <a:buChar char="Ø"/>
            </a:pPr>
            <a:r>
              <a:rPr lang="en-US" sz="2000" dirty="0" smtClean="0">
                <a:solidFill>
                  <a:schemeClr val="tx2">
                    <a:lumMod val="60000"/>
                    <a:lumOff val="40000"/>
                  </a:schemeClr>
                </a:solidFill>
              </a:rPr>
              <a:t>Lathe, Torch Carriage, Oscillator, Manual Slide.</a:t>
            </a:r>
          </a:p>
          <a:p>
            <a:pPr algn="just">
              <a:buFont typeface="Wingdings" pitchFamily="2" charset="2"/>
              <a:buChar char="Ø"/>
            </a:pPr>
            <a:r>
              <a:rPr lang="en-US" sz="2000" dirty="0" smtClean="0">
                <a:solidFill>
                  <a:schemeClr val="tx2">
                    <a:lumMod val="60000"/>
                    <a:lumOff val="40000"/>
                  </a:schemeClr>
                </a:solidFill>
              </a:rPr>
              <a:t>Welding Source.</a:t>
            </a:r>
          </a:p>
          <a:p>
            <a:pPr algn="just">
              <a:buFont typeface="Wingdings" pitchFamily="2" charset="2"/>
              <a:buChar char="Ø"/>
            </a:pPr>
            <a:r>
              <a:rPr lang="en-US" sz="2000" dirty="0" smtClean="0">
                <a:solidFill>
                  <a:schemeClr val="tx2">
                    <a:lumMod val="60000"/>
                    <a:lumOff val="40000"/>
                  </a:schemeClr>
                </a:solidFill>
              </a:rPr>
              <a:t>MIG/MAG Welding Machine.</a:t>
            </a:r>
          </a:p>
          <a:p>
            <a:pPr algn="just">
              <a:buFont typeface="Wingdings" pitchFamily="2" charset="2"/>
              <a:buChar char="Ø"/>
            </a:pPr>
            <a:r>
              <a:rPr lang="en-US" sz="2000" dirty="0" smtClean="0">
                <a:solidFill>
                  <a:schemeClr val="tx2">
                    <a:lumMod val="60000"/>
                    <a:lumOff val="40000"/>
                  </a:schemeClr>
                </a:solidFill>
              </a:rPr>
              <a:t>Wire Feeder, SAW Head.</a:t>
            </a:r>
          </a:p>
          <a:p>
            <a:pPr algn="just">
              <a:buFont typeface="Wingdings" pitchFamily="2" charset="2"/>
              <a:buChar char="Ø"/>
            </a:pPr>
            <a:r>
              <a:rPr lang="en-US" sz="2000" dirty="0" smtClean="0">
                <a:solidFill>
                  <a:schemeClr val="tx2">
                    <a:lumMod val="60000"/>
                    <a:lumOff val="40000"/>
                  </a:schemeClr>
                </a:solidFill>
              </a:rPr>
              <a:t>Air Plasma Gouging for removal of weld over lay(Model ARC CUT 25i).            </a:t>
            </a:r>
          </a:p>
          <a:p>
            <a:pPr algn="just">
              <a:buFont typeface="Wingdings" pitchFamily="2" charset="2"/>
              <a:buChar char="Ø"/>
            </a:pPr>
            <a:r>
              <a:rPr lang="en-US" sz="2000" dirty="0" smtClean="0">
                <a:solidFill>
                  <a:schemeClr val="tx2">
                    <a:lumMod val="60000"/>
                    <a:lumOff val="40000"/>
                  </a:schemeClr>
                </a:solidFill>
              </a:rPr>
              <a:t>Power source</a:t>
            </a:r>
          </a:p>
          <a:p>
            <a:pPr algn="just">
              <a:buFont typeface="Wingdings" pitchFamily="2" charset="2"/>
              <a:buChar char="Ø"/>
            </a:pPr>
            <a:r>
              <a:rPr lang="en-US" sz="2000" dirty="0" smtClean="0">
                <a:solidFill>
                  <a:schemeClr val="tx2">
                    <a:lumMod val="60000"/>
                    <a:lumOff val="40000"/>
                  </a:schemeClr>
                </a:solidFill>
              </a:rPr>
              <a:t>Hand Torch (Air cooled) &amp; Earthing Clamp both with 7 meter Cable.</a:t>
            </a:r>
          </a:p>
          <a:p>
            <a:pPr algn="just">
              <a:buFont typeface="Wingdings" pitchFamily="2" charset="2"/>
              <a:buChar char="Ø"/>
            </a:pPr>
            <a:r>
              <a:rPr lang="en-US" sz="2000" dirty="0" smtClean="0">
                <a:solidFill>
                  <a:schemeClr val="tx2">
                    <a:lumMod val="60000"/>
                    <a:lumOff val="40000"/>
                  </a:schemeClr>
                </a:solidFill>
              </a:rPr>
              <a:t>Air Filter with regulator.</a:t>
            </a:r>
          </a:p>
          <a:p>
            <a:pPr algn="just">
              <a:buFont typeface="Wingdings" pitchFamily="2" charset="2"/>
              <a:buChar char="Ø"/>
            </a:pPr>
            <a:r>
              <a:rPr lang="en-US" sz="2000" dirty="0" smtClean="0">
                <a:solidFill>
                  <a:schemeClr val="tx2">
                    <a:lumMod val="60000"/>
                    <a:lumOff val="40000"/>
                  </a:schemeClr>
                </a:solidFill>
              </a:rPr>
              <a:t>Box spanner.</a:t>
            </a:r>
          </a:p>
          <a:p>
            <a:pPr algn="just">
              <a:buFont typeface="Wingdings" pitchFamily="2" charset="2"/>
              <a:buChar char="Ø"/>
            </a:pPr>
            <a:r>
              <a:rPr lang="en-US" sz="2000" dirty="0" smtClean="0">
                <a:solidFill>
                  <a:schemeClr val="tx2">
                    <a:lumMod val="60000"/>
                    <a:lumOff val="40000"/>
                  </a:schemeClr>
                </a:solidFill>
              </a:rPr>
              <a:t>Induction Heater.</a:t>
            </a:r>
          </a:p>
          <a:p>
            <a:pPr algn="just">
              <a:buFont typeface="Wingdings" pitchFamily="2" charset="2"/>
              <a:buChar char="Ø"/>
            </a:pPr>
            <a:r>
              <a:rPr lang="en-US" sz="2000" dirty="0" smtClean="0">
                <a:solidFill>
                  <a:schemeClr val="tx2">
                    <a:lumMod val="60000"/>
                    <a:lumOff val="40000"/>
                  </a:schemeClr>
                </a:solidFill>
              </a:rPr>
              <a:t>Consumables (100- MIG Tip 01.4mm, 100 -MIG Tip 1.6mm, 25-MIG Gas Diffuser, 50-MIG Front cap,2-MIG Liner,100-SAW Tip 2.0mm, 100-SAW Tip 2.4mm, 100-Gouging Electrode, 100-Gouging Nozzle, 25-Gouging Electrode Holder, 25-Gouging Contact Tube, 25-Gouging Front cap, 1-Wire feed Roller 1.2mm, 1-Wire feed Roller 1.6mm, 1-SAW Roller 2.0mm, 1-SAW Roller 2.4mm)</a:t>
            </a:r>
          </a:p>
          <a:p>
            <a:endParaRPr lang="en-US" sz="2000" dirty="0"/>
          </a:p>
        </p:txBody>
      </p:sp>
      <p:sp>
        <p:nvSpPr>
          <p:cNvPr id="4" name="Footer Placeholder 3"/>
          <p:cNvSpPr>
            <a:spLocks noGrp="1"/>
          </p:cNvSpPr>
          <p:nvPr>
            <p:ph type="ftr" sz="quarter" idx="11"/>
          </p:nvPr>
        </p:nvSpPr>
        <p:spPr/>
        <p:txBody>
          <a:bodyPr/>
          <a:lstStyle/>
          <a:p>
            <a:pPr algn="ctr"/>
            <a:r>
              <a:rPr lang="en-US" dirty="0" smtClean="0"/>
              <a:t>www.arcraftplasma.com</a:t>
            </a:r>
            <a:endParaRPr lang="en-US" dirty="0"/>
          </a:p>
        </p:txBody>
      </p:sp>
      <p:pic>
        <p:nvPicPr>
          <p:cNvPr id="5" name="Content Placeholder 4" descr="arcraft logo.jpg"/>
          <p:cNvPicPr>
            <a:picLocks noChangeAspect="1"/>
          </p:cNvPicPr>
          <p:nvPr/>
        </p:nvPicPr>
        <p:blipFill>
          <a:blip r:embed="rId2"/>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sp>
        <p:nvSpPr>
          <p:cNvPr id="6" name="TextBox 5"/>
          <p:cNvSpPr txBox="1"/>
          <p:nvPr/>
        </p:nvSpPr>
        <p:spPr>
          <a:xfrm rot="19610188">
            <a:off x="1195783" y="2924896"/>
            <a:ext cx="6745629" cy="1015663"/>
          </a:xfrm>
          <a:prstGeom prst="rect">
            <a:avLst/>
          </a:prstGeom>
          <a:noFill/>
        </p:spPr>
        <p:txBody>
          <a:bodyPr wrap="none" rtlCol="0">
            <a:spAutoFit/>
          </a:bodyPr>
          <a:lstStyle/>
          <a:p>
            <a:r>
              <a:rPr lang="en-US" sz="6000" dirty="0" smtClean="0">
                <a:solidFill>
                  <a:schemeClr val="tx2">
                    <a:lumMod val="60000"/>
                    <a:lumOff val="40000"/>
                    <a:alpha val="10000"/>
                  </a:schemeClr>
                </a:solidFill>
              </a:rPr>
              <a:t>ARCRAFT PLASMA</a:t>
            </a:r>
            <a:endParaRPr lang="en-US" sz="6000" dirty="0">
              <a:solidFill>
                <a:schemeClr val="tx2">
                  <a:lumMod val="60000"/>
                  <a:lumOff val="40000"/>
                  <a:alpha val="10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305800" cy="4495800"/>
          </a:xfrm>
        </p:spPr>
        <p:txBody>
          <a:bodyPr>
            <a:normAutofit fontScale="90000"/>
          </a:bodyPr>
          <a:lstStyle/>
          <a:p>
            <a:pPr algn="ctr"/>
            <a:r>
              <a:rPr lang="en-US" b="1" dirty="0" smtClean="0"/>
              <a:t>THANK YOU</a:t>
            </a:r>
            <a:r>
              <a:rPr lang="en-US" dirty="0" smtClean="0"/>
              <a:t/>
            </a:r>
            <a:br>
              <a:rPr lang="en-US" dirty="0" smtClean="0"/>
            </a:br>
            <a:r>
              <a:rPr lang="en-US" sz="4000" u="sng" dirty="0" smtClean="0"/>
              <a:t>ARCRAFT PLASMA EQUIPMENTS PVT. LTD.</a:t>
            </a:r>
            <a:r>
              <a:rPr lang="en-US" u="sng" dirty="0" smtClean="0"/>
              <a:t/>
            </a:r>
            <a:br>
              <a:rPr lang="en-US" u="sng" dirty="0" smtClean="0"/>
            </a:br>
            <a:r>
              <a:rPr lang="en-US" dirty="0" smtClean="0"/>
              <a:t> </a:t>
            </a:r>
            <a:r>
              <a:rPr lang="en-US" sz="2400" b="1" u="sng" dirty="0" smtClean="0"/>
              <a:t>Address</a:t>
            </a:r>
            <a:r>
              <a:rPr lang="en-US" sz="2400" dirty="0" smtClean="0"/>
              <a:t> : 124, Diamond Industrial Estate, </a:t>
            </a:r>
            <a:br>
              <a:rPr lang="en-US" sz="2400" dirty="0" smtClean="0"/>
            </a:br>
            <a:r>
              <a:rPr lang="en-US" sz="2400" dirty="0" smtClean="0"/>
              <a:t>Ketkipada, Dahisar (East), Mumbai- 68. </a:t>
            </a:r>
            <a:br>
              <a:rPr lang="en-US" sz="2400" dirty="0" smtClean="0"/>
            </a:br>
            <a:r>
              <a:rPr lang="en-US" sz="2400" b="1" u="sng" dirty="0" smtClean="0"/>
              <a:t>Ph</a:t>
            </a:r>
            <a:r>
              <a:rPr lang="en-US" sz="2400" dirty="0" smtClean="0"/>
              <a:t> : 0091-22-28965890/5745/3247.</a:t>
            </a:r>
            <a:br>
              <a:rPr lang="en-US" sz="2400" dirty="0" smtClean="0"/>
            </a:br>
            <a:r>
              <a:rPr lang="en-US" sz="2400" b="1" u="sng" dirty="0" smtClean="0"/>
              <a:t>Fax</a:t>
            </a:r>
            <a:r>
              <a:rPr lang="en-US" sz="2400" dirty="0" smtClean="0"/>
              <a:t>:</a:t>
            </a:r>
            <a:r>
              <a:rPr lang="en-US" sz="2000" dirty="0" smtClean="0"/>
              <a:t> 00-91-22-28966418 .</a:t>
            </a:r>
            <a:r>
              <a:rPr lang="en-US" sz="2400" dirty="0" smtClean="0"/>
              <a:t/>
            </a:r>
            <a:br>
              <a:rPr lang="en-US" sz="2400" dirty="0" smtClean="0"/>
            </a:br>
            <a:r>
              <a:rPr lang="en-US" sz="2400" b="1" u="sng" dirty="0" smtClean="0"/>
              <a:t>email</a:t>
            </a:r>
            <a:r>
              <a:rPr lang="en-US" sz="2400" dirty="0" smtClean="0"/>
              <a:t> : </a:t>
            </a:r>
            <a:r>
              <a:rPr lang="en-US" sz="2400" dirty="0" smtClean="0">
                <a:hlinkClick r:id="rId2"/>
              </a:rPr>
              <a:t>arcraftplasma@gmail.com</a:t>
            </a:r>
            <a:r>
              <a:rPr lang="en-US" sz="2400" dirty="0" smtClean="0"/>
              <a:t/>
            </a:r>
            <a:br>
              <a:rPr lang="en-US" sz="2400" dirty="0" smtClean="0"/>
            </a:br>
            <a:r>
              <a:rPr lang="en-US" sz="2400" b="1" u="sng" dirty="0" smtClean="0"/>
              <a:t>Website</a:t>
            </a:r>
            <a:r>
              <a:rPr lang="en-US" sz="2400" dirty="0" smtClean="0"/>
              <a:t> : www.arcraftplasma.com</a:t>
            </a:r>
            <a:endParaRPr lang="en-US" sz="2400" dirty="0"/>
          </a:p>
        </p:txBody>
      </p:sp>
      <p:pic>
        <p:nvPicPr>
          <p:cNvPr id="4" name="Content Placeholder 4" descr="arcraft logo.jpg"/>
          <p:cNvPicPr>
            <a:picLocks noChangeAspect="1"/>
          </p:cNvPicPr>
          <p:nvPr/>
        </p:nvPicPr>
        <p:blipFill>
          <a:blip r:embed="rId3"/>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sp>
        <p:nvSpPr>
          <p:cNvPr id="5" name="Footer Placeholder 4"/>
          <p:cNvSpPr>
            <a:spLocks noGrp="1"/>
          </p:cNvSpPr>
          <p:nvPr>
            <p:ph type="ftr" sz="quarter" idx="11"/>
          </p:nvPr>
        </p:nvSpPr>
        <p:spPr/>
        <p:txBody>
          <a:bodyPr/>
          <a:lstStyle/>
          <a:p>
            <a:pPr algn="ctr"/>
            <a:r>
              <a:rPr lang="en-US" dirty="0" smtClean="0"/>
              <a:t>www.arcraftplasma.com</a:t>
            </a:r>
            <a:endParaRPr lang="en-US"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465320"/>
          </a:xfrm>
        </p:spPr>
        <p:txBody>
          <a:bodyPr>
            <a:normAutofit/>
          </a:bodyPr>
          <a:lstStyle/>
          <a:p>
            <a:pPr algn="just">
              <a:buFont typeface="Wingdings" pitchFamily="2" charset="2"/>
              <a:buChar char="Ø"/>
            </a:pPr>
            <a:r>
              <a:rPr lang="en-US" sz="2400" dirty="0" smtClean="0">
                <a:solidFill>
                  <a:schemeClr val="tx2">
                    <a:lumMod val="60000"/>
                    <a:lumOff val="40000"/>
                  </a:schemeClr>
                </a:solidFill>
                <a:hlinkClick r:id="rId2"/>
              </a:rPr>
              <a:t>Hard Banding</a:t>
            </a:r>
            <a:r>
              <a:rPr lang="en-US" sz="2400" dirty="0" smtClean="0">
                <a:solidFill>
                  <a:schemeClr val="tx2">
                    <a:lumMod val="60000"/>
                    <a:lumOff val="40000"/>
                  </a:schemeClr>
                </a:solidFill>
              </a:rPr>
              <a:t> is a specially designed machine which auto welds hardfacing (wear protection pad) on Drill pipes, Heavy weight drill pipe, Tool joints, Drill collars and other tools used in drilling application including the center wear pads.</a:t>
            </a:r>
          </a:p>
          <a:p>
            <a:pPr algn="just">
              <a:buFont typeface="Wingdings" pitchFamily="2" charset="2"/>
              <a:buChar char="Ø"/>
            </a:pPr>
            <a:r>
              <a:rPr lang="en-US" sz="2400" dirty="0" smtClean="0">
                <a:solidFill>
                  <a:schemeClr val="tx2">
                    <a:lumMod val="60000"/>
                    <a:lumOff val="40000"/>
                  </a:schemeClr>
                </a:solidFill>
              </a:rPr>
              <a:t>Our system offers a complete solution and is fully equipped with latest technology and is ready to weld.</a:t>
            </a:r>
          </a:p>
          <a:p>
            <a:pPr algn="just">
              <a:buFont typeface="Wingdings" pitchFamily="2" charset="2"/>
              <a:buChar char="Ø"/>
            </a:pPr>
            <a:r>
              <a:rPr lang="en-US" sz="2400" dirty="0" smtClean="0">
                <a:solidFill>
                  <a:schemeClr val="tx2">
                    <a:lumMod val="60000"/>
                    <a:lumOff val="40000"/>
                  </a:schemeClr>
                </a:solidFill>
              </a:rPr>
              <a:t>We Design &amp; Manufacture standard and customized machines  as  per  our  customer  requirements.</a:t>
            </a:r>
          </a:p>
          <a:p>
            <a:pPr algn="just">
              <a:buFont typeface="Wingdings" pitchFamily="2" charset="2"/>
              <a:buChar char="Ø"/>
            </a:pPr>
            <a:r>
              <a:rPr lang="en-US" sz="2400" dirty="0" smtClean="0">
                <a:solidFill>
                  <a:schemeClr val="tx2">
                    <a:lumMod val="60000"/>
                    <a:lumOff val="40000"/>
                  </a:schemeClr>
                </a:solidFill>
              </a:rPr>
              <a:t>We supply throughout India &amp; Export all over the world. </a:t>
            </a:r>
          </a:p>
          <a:p>
            <a:endParaRPr lang="en-US" sz="2400" dirty="0"/>
          </a:p>
        </p:txBody>
      </p:sp>
      <p:pic>
        <p:nvPicPr>
          <p:cNvPr id="4" name="Content Placeholder 4" descr="arcraft logo.jpg"/>
          <p:cNvPicPr>
            <a:picLocks noChangeAspect="1"/>
          </p:cNvPicPr>
          <p:nvPr/>
        </p:nvPicPr>
        <p:blipFill>
          <a:blip r:embed="rId3"/>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sp>
        <p:nvSpPr>
          <p:cNvPr id="5" name="Footer Placeholder 4"/>
          <p:cNvSpPr>
            <a:spLocks noGrp="1"/>
          </p:cNvSpPr>
          <p:nvPr>
            <p:ph type="ftr" sz="quarter" idx="11"/>
          </p:nvPr>
        </p:nvSpPr>
        <p:spPr/>
        <p:txBody>
          <a:bodyPr/>
          <a:lstStyle/>
          <a:p>
            <a:pPr algn="ctr"/>
            <a:r>
              <a:rPr lang="en-US" dirty="0" smtClean="0"/>
              <a:t>www.arcraftplasma.com</a:t>
            </a:r>
            <a:endParaRPr lang="en-US" dirty="0"/>
          </a:p>
        </p:txBody>
      </p:sp>
      <p:sp>
        <p:nvSpPr>
          <p:cNvPr id="6" name="TextBox 5"/>
          <p:cNvSpPr txBox="1"/>
          <p:nvPr/>
        </p:nvSpPr>
        <p:spPr>
          <a:xfrm rot="19610188">
            <a:off x="1195783" y="2924896"/>
            <a:ext cx="6745629" cy="1015663"/>
          </a:xfrm>
          <a:prstGeom prst="rect">
            <a:avLst/>
          </a:prstGeom>
          <a:noFill/>
        </p:spPr>
        <p:txBody>
          <a:bodyPr wrap="none" rtlCol="0">
            <a:spAutoFit/>
          </a:bodyPr>
          <a:lstStyle/>
          <a:p>
            <a:r>
              <a:rPr lang="en-US" sz="6000" u="sng" dirty="0" smtClean="0">
                <a:solidFill>
                  <a:schemeClr val="tx2">
                    <a:lumMod val="60000"/>
                    <a:lumOff val="40000"/>
                    <a:alpha val="10000"/>
                  </a:schemeClr>
                </a:solidFill>
              </a:rPr>
              <a:t>AFT PLASMAARCR</a:t>
            </a:r>
            <a:endParaRPr lang="en-US" sz="6000" u="sng" dirty="0">
              <a:solidFill>
                <a:schemeClr val="tx2">
                  <a:lumMod val="60000"/>
                  <a:lumOff val="40000"/>
                  <a:alpha val="10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ctr"/>
            <a:r>
              <a:rPr lang="en-US" smtClean="0"/>
              <a:t>www.arcraftplasma.com</a:t>
            </a:r>
            <a:endParaRPr lang="en-US"/>
          </a:p>
        </p:txBody>
      </p:sp>
      <p:pic>
        <p:nvPicPr>
          <p:cNvPr id="3" name="Content Placeholder 4" descr="arcraft logo.jpg"/>
          <p:cNvPicPr>
            <a:picLocks noChangeAspect="1"/>
          </p:cNvPicPr>
          <p:nvPr/>
        </p:nvPicPr>
        <p:blipFill>
          <a:blip r:embed="rId2"/>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pic>
        <p:nvPicPr>
          <p:cNvPr id="6" name="Picture 5" descr="do-u-kno-hardbander.jpg"/>
          <p:cNvPicPr>
            <a:picLocks noChangeAspect="1"/>
          </p:cNvPicPr>
          <p:nvPr/>
        </p:nvPicPr>
        <p:blipFill>
          <a:blip r:embed="rId3"/>
          <a:stretch>
            <a:fillRect/>
          </a:stretch>
        </p:blipFill>
        <p:spPr>
          <a:xfrm>
            <a:off x="5715000" y="1219200"/>
            <a:ext cx="1952625" cy="1457325"/>
          </a:xfrm>
          <a:prstGeom prst="rect">
            <a:avLst/>
          </a:prstGeom>
          <a:ln>
            <a:noFill/>
          </a:ln>
          <a:effectLst>
            <a:softEdge rad="112500"/>
          </a:effectLst>
        </p:spPr>
      </p:pic>
      <p:pic>
        <p:nvPicPr>
          <p:cNvPr id="7" name="Picture 6" descr="1192 copy-1.jpg"/>
          <p:cNvPicPr>
            <a:picLocks noChangeAspect="1"/>
          </p:cNvPicPr>
          <p:nvPr/>
        </p:nvPicPr>
        <p:blipFill>
          <a:blip r:embed="rId4"/>
          <a:stretch>
            <a:fillRect/>
          </a:stretch>
        </p:blipFill>
        <p:spPr>
          <a:xfrm>
            <a:off x="381000" y="1295400"/>
            <a:ext cx="5317375" cy="38481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8" name="TextBox 7"/>
          <p:cNvSpPr txBox="1"/>
          <p:nvPr/>
        </p:nvSpPr>
        <p:spPr>
          <a:xfrm rot="20961237">
            <a:off x="1464212" y="2792172"/>
            <a:ext cx="3048000" cy="461665"/>
          </a:xfrm>
          <a:prstGeom prst="rect">
            <a:avLst/>
          </a:prstGeom>
          <a:noFill/>
        </p:spPr>
        <p:txBody>
          <a:bodyPr wrap="square" rtlCol="0">
            <a:spAutoFit/>
          </a:bodyPr>
          <a:lstStyle/>
          <a:p>
            <a:r>
              <a:rPr lang="en-US" sz="2400" dirty="0" smtClean="0">
                <a:solidFill>
                  <a:schemeClr val="bg1">
                    <a:alpha val="20000"/>
                  </a:schemeClr>
                </a:solidFill>
              </a:rPr>
              <a:t>ARCRAFT PLASMA</a:t>
            </a:r>
            <a:endParaRPr lang="en-US" sz="2400" dirty="0">
              <a:solidFill>
                <a:schemeClr val="bg1">
                  <a:alpha val="20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diamond(in)">
                                      <p:cBhvr>
                                        <p:cTn id="1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229600" cy="1143000"/>
          </a:xfrm>
        </p:spPr>
        <p:txBody>
          <a:bodyPr/>
          <a:lstStyle/>
          <a:p>
            <a:pPr algn="ctr"/>
            <a:r>
              <a:rPr lang="en-US" u="sng" dirty="0" smtClean="0"/>
              <a:t>FEATURES</a:t>
            </a:r>
            <a:endParaRPr lang="en-US" u="sng" dirty="0"/>
          </a:p>
        </p:txBody>
      </p:sp>
      <p:sp>
        <p:nvSpPr>
          <p:cNvPr id="3" name="Content Placeholder 2"/>
          <p:cNvSpPr>
            <a:spLocks noGrp="1"/>
          </p:cNvSpPr>
          <p:nvPr>
            <p:ph idx="1"/>
          </p:nvPr>
        </p:nvSpPr>
        <p:spPr>
          <a:xfrm>
            <a:off x="457200" y="1447800"/>
            <a:ext cx="8229600" cy="5105400"/>
          </a:xfrm>
        </p:spPr>
        <p:txBody>
          <a:bodyPr>
            <a:normAutofit lnSpcReduction="10000"/>
          </a:bodyPr>
          <a:lstStyle/>
          <a:p>
            <a:pPr algn="just">
              <a:buFont typeface="Wingdings" pitchFamily="2" charset="2"/>
              <a:buChar char="Ø"/>
            </a:pPr>
            <a:r>
              <a:rPr lang="en-US" sz="2000" dirty="0" smtClean="0">
                <a:solidFill>
                  <a:schemeClr val="tx2">
                    <a:lumMod val="60000"/>
                    <a:lumOff val="40000"/>
                  </a:schemeClr>
                </a:solidFill>
              </a:rPr>
              <a:t>Fully automatic operation  through operator’s friendly control panel.</a:t>
            </a:r>
          </a:p>
          <a:p>
            <a:pPr algn="just">
              <a:buFont typeface="Wingdings" pitchFamily="2" charset="2"/>
              <a:buChar char="Ø"/>
            </a:pPr>
            <a:r>
              <a:rPr lang="en-US" sz="2000" dirty="0" smtClean="0">
                <a:solidFill>
                  <a:schemeClr val="tx2">
                    <a:lumMod val="60000"/>
                    <a:lumOff val="40000"/>
                  </a:schemeClr>
                </a:solidFill>
              </a:rPr>
              <a:t>Single </a:t>
            </a:r>
            <a:r>
              <a:rPr lang="en-US" sz="2000" dirty="0" smtClean="0">
                <a:solidFill>
                  <a:schemeClr val="tx2">
                    <a:lumMod val="60000"/>
                    <a:lumOff val="40000"/>
                  </a:schemeClr>
                </a:solidFill>
              </a:rPr>
              <a:t>push button start for automatic weld cycle sequencing </a:t>
            </a:r>
            <a:r>
              <a:rPr lang="en-US" sz="2000" dirty="0" smtClean="0">
                <a:solidFill>
                  <a:schemeClr val="tx2">
                    <a:lumMod val="60000"/>
                    <a:lumOff val="40000"/>
                  </a:schemeClr>
                </a:solidFill>
              </a:rPr>
              <a:t>of Rotation</a:t>
            </a:r>
            <a:r>
              <a:rPr lang="en-US" sz="2000" dirty="0" smtClean="0">
                <a:solidFill>
                  <a:schemeClr val="tx2">
                    <a:lumMod val="60000"/>
                    <a:lumOff val="40000"/>
                  </a:schemeClr>
                </a:solidFill>
              </a:rPr>
              <a:t>, Welding, Oscillation, Step-over, Banding &amp; Auto stop.</a:t>
            </a:r>
          </a:p>
          <a:p>
            <a:pPr algn="just">
              <a:buFont typeface="Wingdings" pitchFamily="2" charset="2"/>
              <a:buChar char="Ø"/>
            </a:pPr>
            <a:r>
              <a:rPr lang="en-US" sz="2000" dirty="0" smtClean="0">
                <a:solidFill>
                  <a:schemeClr val="tx2">
                    <a:lumMod val="60000"/>
                    <a:lumOff val="40000"/>
                  </a:schemeClr>
                </a:solidFill>
              </a:rPr>
              <a:t>Degree </a:t>
            </a:r>
            <a:r>
              <a:rPr lang="en-US" sz="2000" dirty="0" smtClean="0">
                <a:solidFill>
                  <a:schemeClr val="tx2">
                    <a:lumMod val="60000"/>
                    <a:lumOff val="40000"/>
                  </a:schemeClr>
                </a:solidFill>
              </a:rPr>
              <a:t>overlap facility to avoid weld defect at stop of the weld.</a:t>
            </a:r>
          </a:p>
          <a:p>
            <a:pPr algn="just">
              <a:buFont typeface="Wingdings" pitchFamily="2" charset="2"/>
              <a:buChar char="Ø"/>
            </a:pPr>
            <a:r>
              <a:rPr lang="en-US" sz="2000" dirty="0" smtClean="0">
                <a:solidFill>
                  <a:schemeClr val="tx2">
                    <a:lumMod val="60000"/>
                    <a:lumOff val="40000"/>
                  </a:schemeClr>
                </a:solidFill>
              </a:rPr>
              <a:t>Automatic </a:t>
            </a:r>
            <a:r>
              <a:rPr lang="en-US" sz="2000" dirty="0" smtClean="0">
                <a:solidFill>
                  <a:schemeClr val="tx2">
                    <a:lumMod val="60000"/>
                    <a:lumOff val="40000"/>
                  </a:schemeClr>
                </a:solidFill>
              </a:rPr>
              <a:t>Step-Over for programmable number of bands.</a:t>
            </a:r>
          </a:p>
          <a:p>
            <a:pPr algn="just">
              <a:buFont typeface="Wingdings" pitchFamily="2" charset="2"/>
              <a:buChar char="Ø"/>
            </a:pPr>
            <a:r>
              <a:rPr lang="en-US" sz="2000" dirty="0" smtClean="0">
                <a:solidFill>
                  <a:schemeClr val="tx2">
                    <a:lumMod val="60000"/>
                    <a:lumOff val="40000"/>
                  </a:schemeClr>
                </a:solidFill>
              </a:rPr>
              <a:t>Unique </a:t>
            </a:r>
            <a:r>
              <a:rPr lang="en-US" sz="2000" dirty="0" smtClean="0">
                <a:solidFill>
                  <a:schemeClr val="tx2">
                    <a:lumMod val="60000"/>
                    <a:lumOff val="40000"/>
                  </a:schemeClr>
                </a:solidFill>
              </a:rPr>
              <a:t>feature of reverse overlap compensation for uniform  </a:t>
            </a:r>
            <a:r>
              <a:rPr lang="en-US" sz="2000" dirty="0" smtClean="0">
                <a:solidFill>
                  <a:schemeClr val="tx2">
                    <a:lumMod val="60000"/>
                    <a:lumOff val="40000"/>
                  </a:schemeClr>
                </a:solidFill>
              </a:rPr>
              <a:t>appearance  </a:t>
            </a:r>
            <a:r>
              <a:rPr lang="en-US" sz="2000" dirty="0" smtClean="0">
                <a:solidFill>
                  <a:schemeClr val="tx2">
                    <a:lumMod val="60000"/>
                    <a:lumOff val="40000"/>
                  </a:schemeClr>
                </a:solidFill>
              </a:rPr>
              <a:t>of start / stop of weld bands in single line</a:t>
            </a:r>
            <a:r>
              <a:rPr lang="en-US" sz="2000" dirty="0" smtClean="0">
                <a:solidFill>
                  <a:schemeClr val="tx2">
                    <a:lumMod val="60000"/>
                    <a:lumOff val="40000"/>
                  </a:schemeClr>
                </a:solidFill>
              </a:rPr>
              <a:t>.</a:t>
            </a:r>
            <a:endParaRPr lang="en-US" sz="2000" dirty="0" smtClean="0">
              <a:solidFill>
                <a:schemeClr val="tx2">
                  <a:lumMod val="60000"/>
                  <a:lumOff val="40000"/>
                </a:schemeClr>
              </a:solidFill>
            </a:endParaRPr>
          </a:p>
          <a:p>
            <a:pPr algn="just">
              <a:buFont typeface="Wingdings" pitchFamily="2" charset="2"/>
              <a:buChar char="Ø"/>
            </a:pPr>
            <a:r>
              <a:rPr lang="en-US" sz="2000" dirty="0" smtClean="0">
                <a:solidFill>
                  <a:schemeClr val="tx2">
                    <a:lumMod val="60000"/>
                    <a:lumOff val="40000"/>
                  </a:schemeClr>
                </a:solidFill>
              </a:rPr>
              <a:t>Hollow </a:t>
            </a:r>
            <a:r>
              <a:rPr lang="en-US" sz="2000" dirty="0" smtClean="0">
                <a:solidFill>
                  <a:schemeClr val="tx2">
                    <a:lumMod val="60000"/>
                    <a:lumOff val="40000"/>
                  </a:schemeClr>
                </a:solidFill>
              </a:rPr>
              <a:t>spindle to accommodate all types of pipes.</a:t>
            </a:r>
          </a:p>
          <a:p>
            <a:pPr algn="just">
              <a:buFont typeface="Wingdings" pitchFamily="2" charset="2"/>
              <a:buChar char="Ø"/>
            </a:pPr>
            <a:r>
              <a:rPr lang="en-US" sz="2000" dirty="0" smtClean="0">
                <a:solidFill>
                  <a:schemeClr val="tx2">
                    <a:lumMod val="60000"/>
                    <a:lumOff val="40000"/>
                  </a:schemeClr>
                </a:solidFill>
              </a:rPr>
              <a:t>Hollow </a:t>
            </a:r>
            <a:r>
              <a:rPr lang="en-US" sz="2000" dirty="0" smtClean="0">
                <a:solidFill>
                  <a:schemeClr val="tx2">
                    <a:lumMod val="60000"/>
                    <a:lumOff val="40000"/>
                  </a:schemeClr>
                </a:solidFill>
              </a:rPr>
              <a:t>Barrel True Chuck with hardened jaws. </a:t>
            </a:r>
          </a:p>
          <a:p>
            <a:pPr algn="just">
              <a:buFont typeface="Wingdings" pitchFamily="2" charset="2"/>
              <a:buChar char="Ø"/>
            </a:pPr>
            <a:r>
              <a:rPr lang="en-US" sz="2000" dirty="0" smtClean="0">
                <a:solidFill>
                  <a:schemeClr val="tx2">
                    <a:lumMod val="60000"/>
                    <a:lumOff val="40000"/>
                  </a:schemeClr>
                </a:solidFill>
              </a:rPr>
              <a:t> </a:t>
            </a:r>
            <a:r>
              <a:rPr lang="en-US" sz="2000" dirty="0" smtClean="0">
                <a:solidFill>
                  <a:schemeClr val="tx2">
                    <a:lumMod val="60000"/>
                    <a:lumOff val="40000"/>
                  </a:schemeClr>
                </a:solidFill>
              </a:rPr>
              <a:t>Sealed roller / ball bearings for long service life. </a:t>
            </a:r>
          </a:p>
          <a:p>
            <a:pPr algn="just">
              <a:buFont typeface="Wingdings" pitchFamily="2" charset="2"/>
              <a:buChar char="Ø"/>
            </a:pPr>
            <a:r>
              <a:rPr lang="en-US" sz="2000" dirty="0" smtClean="0">
                <a:solidFill>
                  <a:schemeClr val="tx2">
                    <a:lumMod val="60000"/>
                    <a:lumOff val="40000"/>
                  </a:schemeClr>
                </a:solidFill>
              </a:rPr>
              <a:t>Highly </a:t>
            </a:r>
            <a:r>
              <a:rPr lang="en-US" sz="2000" dirty="0" smtClean="0">
                <a:solidFill>
                  <a:schemeClr val="tx2">
                    <a:lumMod val="60000"/>
                    <a:lumOff val="40000"/>
                  </a:schemeClr>
                </a:solidFill>
              </a:rPr>
              <a:t>accurate, Smooth, Variable Width Torch Oscillator for </a:t>
            </a:r>
            <a:r>
              <a:rPr lang="en-US" sz="2000" dirty="0" smtClean="0">
                <a:solidFill>
                  <a:schemeClr val="tx2">
                    <a:lumMod val="60000"/>
                    <a:lumOff val="40000"/>
                  </a:schemeClr>
                </a:solidFill>
              </a:rPr>
              <a:t>excellent weld </a:t>
            </a:r>
            <a:r>
              <a:rPr lang="en-US" sz="2000" dirty="0" smtClean="0">
                <a:solidFill>
                  <a:schemeClr val="tx2">
                    <a:lumMod val="60000"/>
                    <a:lumOff val="40000"/>
                  </a:schemeClr>
                </a:solidFill>
              </a:rPr>
              <a:t>bead deposit.</a:t>
            </a:r>
          </a:p>
          <a:p>
            <a:pPr algn="just">
              <a:buFont typeface="Wingdings" pitchFamily="2" charset="2"/>
              <a:buChar char="Ø"/>
            </a:pPr>
            <a:r>
              <a:rPr lang="en-US" sz="2000" dirty="0" smtClean="0">
                <a:solidFill>
                  <a:schemeClr val="tx2">
                    <a:lumMod val="60000"/>
                    <a:lumOff val="40000"/>
                  </a:schemeClr>
                </a:solidFill>
              </a:rPr>
              <a:t>Cross </a:t>
            </a:r>
            <a:r>
              <a:rPr lang="en-US" sz="2000" dirty="0" smtClean="0">
                <a:solidFill>
                  <a:schemeClr val="tx2">
                    <a:lumMod val="60000"/>
                    <a:lumOff val="40000"/>
                  </a:schemeClr>
                </a:solidFill>
              </a:rPr>
              <a:t>slides for easy positioning of torch before &amp; during weld.</a:t>
            </a:r>
          </a:p>
          <a:p>
            <a:pPr algn="just">
              <a:buFont typeface="Wingdings" pitchFamily="2" charset="2"/>
              <a:buChar char="Ø"/>
            </a:pPr>
            <a:r>
              <a:rPr lang="en-US" sz="2000" dirty="0" smtClean="0">
                <a:solidFill>
                  <a:schemeClr val="tx2">
                    <a:lumMod val="60000"/>
                    <a:lumOff val="40000"/>
                  </a:schemeClr>
                </a:solidFill>
              </a:rPr>
              <a:t>Heavy </a:t>
            </a:r>
            <a:r>
              <a:rPr lang="en-US" sz="2000" dirty="0" smtClean="0">
                <a:solidFill>
                  <a:schemeClr val="tx2">
                    <a:lumMod val="60000"/>
                    <a:lumOff val="40000"/>
                  </a:schemeClr>
                </a:solidFill>
              </a:rPr>
              <a:t>duty GMAW torch with long life consumables</a:t>
            </a:r>
            <a:r>
              <a:rPr lang="en-US" sz="2000" dirty="0" smtClean="0">
                <a:solidFill>
                  <a:schemeClr val="tx2">
                    <a:lumMod val="60000"/>
                    <a:lumOff val="40000"/>
                  </a:schemeClr>
                </a:solidFill>
              </a:rPr>
              <a:t>.</a:t>
            </a:r>
            <a:endParaRPr lang="en-US" sz="2000" dirty="0" smtClean="0">
              <a:solidFill>
                <a:schemeClr val="tx2">
                  <a:lumMod val="60000"/>
                  <a:lumOff val="40000"/>
                </a:schemeClr>
              </a:solidFill>
            </a:endParaRPr>
          </a:p>
          <a:p>
            <a:pPr algn="just">
              <a:buFont typeface="Wingdings" pitchFamily="2" charset="2"/>
              <a:buChar char="Ø"/>
            </a:pPr>
            <a:r>
              <a:rPr lang="en-US" sz="2000" dirty="0" smtClean="0">
                <a:solidFill>
                  <a:schemeClr val="tx2">
                    <a:lumMod val="60000"/>
                    <a:lumOff val="40000"/>
                  </a:schemeClr>
                </a:solidFill>
              </a:rPr>
              <a:t>Supply </a:t>
            </a:r>
            <a:r>
              <a:rPr lang="en-US" sz="2000" dirty="0" smtClean="0">
                <a:solidFill>
                  <a:schemeClr val="tx2">
                    <a:lumMod val="60000"/>
                    <a:lumOff val="40000"/>
                  </a:schemeClr>
                </a:solidFill>
              </a:rPr>
              <a:t>input 380 - 415 VAC / 3-Phase / 50-60 Hz / 25 </a:t>
            </a:r>
            <a:r>
              <a:rPr lang="en-US" sz="2000" dirty="0" smtClean="0">
                <a:solidFill>
                  <a:schemeClr val="tx2">
                    <a:lumMod val="60000"/>
                    <a:lumOff val="40000"/>
                  </a:schemeClr>
                </a:solidFill>
              </a:rPr>
              <a:t>KVA.</a:t>
            </a:r>
            <a:endParaRPr lang="en-US" sz="2000" dirty="0" smtClean="0">
              <a:solidFill>
                <a:schemeClr val="tx2">
                  <a:lumMod val="60000"/>
                  <a:lumOff val="40000"/>
                </a:schemeClr>
              </a:solidFill>
            </a:endParaRPr>
          </a:p>
        </p:txBody>
      </p:sp>
      <p:sp>
        <p:nvSpPr>
          <p:cNvPr id="4" name="Footer Placeholder 3"/>
          <p:cNvSpPr>
            <a:spLocks noGrp="1"/>
          </p:cNvSpPr>
          <p:nvPr>
            <p:ph type="ftr" sz="quarter" idx="11"/>
          </p:nvPr>
        </p:nvSpPr>
        <p:spPr/>
        <p:txBody>
          <a:bodyPr/>
          <a:lstStyle/>
          <a:p>
            <a:pPr algn="ctr"/>
            <a:r>
              <a:rPr lang="en-US" dirty="0" smtClean="0"/>
              <a:t>www.arcraftplasma.com</a:t>
            </a:r>
            <a:endParaRPr lang="en-US" dirty="0"/>
          </a:p>
        </p:txBody>
      </p:sp>
      <p:pic>
        <p:nvPicPr>
          <p:cNvPr id="5" name="Content Placeholder 4" descr="arcraft logo.jpg"/>
          <p:cNvPicPr>
            <a:picLocks noChangeAspect="1"/>
          </p:cNvPicPr>
          <p:nvPr/>
        </p:nvPicPr>
        <p:blipFill>
          <a:blip r:embed="rId2"/>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sp>
        <p:nvSpPr>
          <p:cNvPr id="7" name="TextBox 6"/>
          <p:cNvSpPr txBox="1"/>
          <p:nvPr/>
        </p:nvSpPr>
        <p:spPr>
          <a:xfrm rot="19610188">
            <a:off x="1195783" y="2924896"/>
            <a:ext cx="6745629" cy="1015663"/>
          </a:xfrm>
          <a:prstGeom prst="rect">
            <a:avLst/>
          </a:prstGeom>
          <a:noFill/>
        </p:spPr>
        <p:txBody>
          <a:bodyPr wrap="none" rtlCol="0">
            <a:spAutoFit/>
          </a:bodyPr>
          <a:lstStyle/>
          <a:p>
            <a:r>
              <a:rPr lang="en-US" sz="6000" u="sng" dirty="0" smtClean="0">
                <a:solidFill>
                  <a:schemeClr val="tx2">
                    <a:lumMod val="60000"/>
                    <a:lumOff val="40000"/>
                    <a:alpha val="10000"/>
                  </a:schemeClr>
                </a:solidFill>
              </a:rPr>
              <a:t>ARCRAFT PLASMA</a:t>
            </a:r>
            <a:endParaRPr lang="en-US" sz="6000" u="sng" dirty="0">
              <a:solidFill>
                <a:schemeClr val="tx2">
                  <a:lumMod val="60000"/>
                  <a:lumOff val="40000"/>
                  <a:alpha val="10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689" y="2585898"/>
            <a:ext cx="8305800" cy="1143000"/>
          </a:xfrm>
        </p:spPr>
        <p:txBody>
          <a:bodyPr/>
          <a:lstStyle/>
          <a:p>
            <a:pPr algn="ctr"/>
            <a:r>
              <a:rPr lang="en-US" u="sng" dirty="0" smtClean="0"/>
              <a:t>HOW IT WORKS</a:t>
            </a:r>
            <a:endParaRPr lang="en-US" u="sng" dirty="0"/>
          </a:p>
        </p:txBody>
      </p:sp>
      <p:sp>
        <p:nvSpPr>
          <p:cNvPr id="3" name="Footer Placeholder 2"/>
          <p:cNvSpPr>
            <a:spLocks noGrp="1"/>
          </p:cNvSpPr>
          <p:nvPr>
            <p:ph type="ftr" sz="quarter" idx="11"/>
          </p:nvPr>
        </p:nvSpPr>
        <p:spPr/>
        <p:txBody>
          <a:bodyPr/>
          <a:lstStyle/>
          <a:p>
            <a:pPr algn="ctr"/>
            <a:r>
              <a:rPr lang="en-US" b="1" dirty="0" smtClean="0"/>
              <a:t>www.arcraftplasma.com</a:t>
            </a:r>
            <a:endParaRPr lang="en-US" b="1" dirty="0"/>
          </a:p>
        </p:txBody>
      </p:sp>
      <p:pic>
        <p:nvPicPr>
          <p:cNvPr id="4" name="Content Placeholder 4" descr="arcraft logo.jpg"/>
          <p:cNvPicPr>
            <a:picLocks noChangeAspect="1"/>
          </p:cNvPicPr>
          <p:nvPr/>
        </p:nvPicPr>
        <p:blipFill>
          <a:blip r:embed="rId2"/>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pic>
        <p:nvPicPr>
          <p:cNvPr id="5" name="Picture 4" descr="how_it_works.jpg"/>
          <p:cNvPicPr>
            <a:picLocks noChangeAspect="1"/>
          </p:cNvPicPr>
          <p:nvPr/>
        </p:nvPicPr>
        <p:blipFill>
          <a:blip r:embed="rId3"/>
          <a:stretch>
            <a:fillRect/>
          </a:stretch>
        </p:blipFill>
        <p:spPr>
          <a:xfrm>
            <a:off x="6477000" y="2209800"/>
            <a:ext cx="1219200" cy="2318503"/>
          </a:xfrm>
          <a:prstGeom prst="rect">
            <a:avLst/>
          </a:prstGeom>
        </p:spPr>
      </p:pic>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par>
                                <p:cTn id="11" presetID="49" presetClass="entr" presetSubtype="0" decel="10000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 calcmode="lin" valueType="num">
                                      <p:cBhvr>
                                        <p:cTn id="15" dur="500" fill="hold"/>
                                        <p:tgtEl>
                                          <p:spTgt spid="5"/>
                                        </p:tgtEl>
                                        <p:attrNameLst>
                                          <p:attrName>style.rotation</p:attrName>
                                        </p:attrNameLst>
                                      </p:cBhvr>
                                      <p:tavLst>
                                        <p:tav tm="0">
                                          <p:val>
                                            <p:fltVal val="360"/>
                                          </p:val>
                                        </p:tav>
                                        <p:tav tm="100000">
                                          <p:val>
                                            <p:fltVal val="0"/>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24400"/>
          </a:xfrm>
        </p:spPr>
        <p:txBody>
          <a:bodyPr>
            <a:normAutofit lnSpcReduction="10000"/>
          </a:bodyPr>
          <a:lstStyle/>
          <a:p>
            <a:pPr>
              <a:buFont typeface="Wingdings" pitchFamily="2" charset="2"/>
              <a:buChar char="Ø"/>
            </a:pPr>
            <a:r>
              <a:rPr lang="en-US" sz="2000" dirty="0" smtClean="0">
                <a:solidFill>
                  <a:schemeClr val="tx2">
                    <a:lumMod val="60000"/>
                    <a:lumOff val="40000"/>
                  </a:schemeClr>
                </a:solidFill>
              </a:rPr>
              <a:t>Hardbanding is the process of depositing hardfacing alloys onto drill pipe tool joints, collars, heavy weight drill pipe and other down hole components to protect both casing and drill string assets from abrasive wear.</a:t>
            </a:r>
          </a:p>
          <a:p>
            <a:pPr>
              <a:buFont typeface="Wingdings" pitchFamily="2" charset="2"/>
              <a:buChar char="Ø"/>
            </a:pPr>
            <a:r>
              <a:rPr lang="en-US" sz="2000" dirty="0" smtClean="0">
                <a:solidFill>
                  <a:schemeClr val="tx2">
                    <a:lumMod val="60000"/>
                    <a:lumOff val="40000"/>
                  </a:schemeClr>
                </a:solidFill>
              </a:rPr>
              <a:t>Hardbanding is most commonly applied to the box end of drill pipe tool joints using a MIG welding process, bonding the hardbanding alloy with the parent steel of the drill pipe. There are, however, other hardbanding application methods that are occasionally used including laser and plasma arc processes.</a:t>
            </a:r>
          </a:p>
          <a:p>
            <a:pPr>
              <a:buFont typeface="Wingdings" pitchFamily="2" charset="2"/>
              <a:buChar char="Ø"/>
            </a:pPr>
            <a:r>
              <a:rPr lang="en-US" sz="2000" dirty="0" smtClean="0">
                <a:solidFill>
                  <a:schemeClr val="tx2">
                    <a:lumMod val="60000"/>
                    <a:lumOff val="40000"/>
                  </a:schemeClr>
                </a:solidFill>
              </a:rPr>
              <a:t>The need for hardbanding arose decades ago when drilling contractors and operators wanted a way to protect casing and extend the life of costly drill string equipment from wear associated with rotational and axial forces while drilling and tripping in and out of a well.</a:t>
            </a:r>
          </a:p>
          <a:p>
            <a:pPr>
              <a:buFont typeface="Wingdings" pitchFamily="2" charset="2"/>
              <a:buChar char="Ø"/>
            </a:pPr>
            <a:r>
              <a:rPr lang="en-US" sz="2000" dirty="0" smtClean="0">
                <a:solidFill>
                  <a:schemeClr val="tx2">
                    <a:lumMod val="60000"/>
                    <a:lumOff val="40000"/>
                  </a:schemeClr>
                </a:solidFill>
              </a:rPr>
              <a:t>Initially, tungsten-carbide particles were dropped into a mild-steel matrix, remaining the industry standard for many years.</a:t>
            </a:r>
          </a:p>
          <a:p>
            <a:pPr>
              <a:buFont typeface="Wingdings" pitchFamily="2" charset="2"/>
              <a:buChar char="Ø"/>
            </a:pPr>
            <a:endParaRPr lang="en-US" sz="2000" dirty="0">
              <a:solidFill>
                <a:schemeClr val="tx2">
                  <a:lumMod val="60000"/>
                  <a:lumOff val="40000"/>
                </a:schemeClr>
              </a:solidFill>
            </a:endParaRPr>
          </a:p>
        </p:txBody>
      </p:sp>
      <p:sp>
        <p:nvSpPr>
          <p:cNvPr id="4" name="Footer Placeholder 3"/>
          <p:cNvSpPr>
            <a:spLocks noGrp="1"/>
          </p:cNvSpPr>
          <p:nvPr>
            <p:ph type="ftr" sz="quarter" idx="11"/>
          </p:nvPr>
        </p:nvSpPr>
        <p:spPr/>
        <p:txBody>
          <a:bodyPr/>
          <a:lstStyle/>
          <a:p>
            <a:pPr algn="ctr"/>
            <a:r>
              <a:rPr lang="en-US" dirty="0" smtClean="0"/>
              <a:t>www.arcraftplasma.com</a:t>
            </a:r>
            <a:endParaRPr lang="en-US" dirty="0"/>
          </a:p>
        </p:txBody>
      </p:sp>
      <p:pic>
        <p:nvPicPr>
          <p:cNvPr id="5" name="Content Placeholder 4" descr="arcraft logo.jpg"/>
          <p:cNvPicPr>
            <a:picLocks noChangeAspect="1"/>
          </p:cNvPicPr>
          <p:nvPr/>
        </p:nvPicPr>
        <p:blipFill>
          <a:blip r:embed="rId2"/>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sp>
        <p:nvSpPr>
          <p:cNvPr id="7" name="TextBox 6"/>
          <p:cNvSpPr txBox="1"/>
          <p:nvPr/>
        </p:nvSpPr>
        <p:spPr>
          <a:xfrm rot="19610188">
            <a:off x="1195783" y="2924896"/>
            <a:ext cx="6745629" cy="1015663"/>
          </a:xfrm>
          <a:prstGeom prst="rect">
            <a:avLst/>
          </a:prstGeom>
          <a:noFill/>
        </p:spPr>
        <p:txBody>
          <a:bodyPr wrap="none" rtlCol="0">
            <a:spAutoFit/>
          </a:bodyPr>
          <a:lstStyle/>
          <a:p>
            <a:r>
              <a:rPr lang="en-US" sz="6000" u="sng" dirty="0" smtClean="0">
                <a:solidFill>
                  <a:schemeClr val="tx2">
                    <a:lumMod val="60000"/>
                    <a:lumOff val="40000"/>
                    <a:alpha val="10000"/>
                  </a:schemeClr>
                </a:solidFill>
              </a:rPr>
              <a:t>ARCRAFT PLASMA</a:t>
            </a:r>
            <a:endParaRPr lang="en-US" sz="6000" u="sng" dirty="0">
              <a:solidFill>
                <a:schemeClr val="tx2">
                  <a:lumMod val="60000"/>
                  <a:lumOff val="40000"/>
                  <a:alpha val="10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lnSpcReduction="10000"/>
          </a:bodyPr>
          <a:lstStyle/>
          <a:p>
            <a:pPr algn="just">
              <a:buFont typeface="Wingdings" pitchFamily="2" charset="2"/>
              <a:buChar char="Ø"/>
            </a:pPr>
            <a:r>
              <a:rPr lang="en-US" sz="2000" dirty="0" smtClean="0">
                <a:solidFill>
                  <a:schemeClr val="tx2">
                    <a:lumMod val="60000"/>
                    <a:lumOff val="40000"/>
                  </a:schemeClr>
                </a:solidFill>
              </a:rPr>
              <a:t>However, well owners soon realized that while the tool joint was well protected, the tungsten-carbide particles were often acting as a cutting tool against casing, causing extreme rates of wear and occasional total casing failure.</a:t>
            </a:r>
          </a:p>
          <a:p>
            <a:pPr algn="just">
              <a:buFont typeface="Wingdings" pitchFamily="2" charset="2"/>
              <a:buChar char="Ø"/>
            </a:pPr>
            <a:r>
              <a:rPr lang="en-US" sz="2000" dirty="0" smtClean="0">
                <a:solidFill>
                  <a:schemeClr val="tx2">
                    <a:lumMod val="60000"/>
                    <a:lumOff val="40000"/>
                  </a:schemeClr>
                </a:solidFill>
              </a:rPr>
              <a:t>To address the critical need for a casing-friendly hardbanding product that could adequately protect tool joints and other down hole tools, Arcraft Plasma pioneered the casing-friendly hardbanding industry by utilizing an advanced alloy.</a:t>
            </a:r>
          </a:p>
          <a:p>
            <a:pPr algn="just">
              <a:buFont typeface="Wingdings" pitchFamily="2" charset="2"/>
              <a:buChar char="Ø"/>
            </a:pPr>
            <a:r>
              <a:rPr lang="en-US" sz="2000" dirty="0" smtClean="0">
                <a:solidFill>
                  <a:schemeClr val="tx2">
                    <a:lumMod val="60000"/>
                    <a:lumOff val="40000"/>
                  </a:schemeClr>
                </a:solidFill>
              </a:rPr>
              <a:t>Since that time, the drilling industry has become increasingly complex, requiring the need for more advanced alloys that address a spectrum of hardbanding needs from high durability, to low casing wear to ease of use and compatibility with other hardbanding materials in the field.</a:t>
            </a:r>
          </a:p>
          <a:p>
            <a:pPr algn="just">
              <a:buFont typeface="Wingdings" pitchFamily="2" charset="2"/>
              <a:buChar char="Ø"/>
            </a:pPr>
            <a:r>
              <a:rPr lang="en-US" sz="2000" dirty="0" smtClean="0">
                <a:solidFill>
                  <a:schemeClr val="tx2">
                    <a:lumMod val="60000"/>
                    <a:lumOff val="40000"/>
                  </a:schemeClr>
                </a:solidFill>
              </a:rPr>
              <a:t>Competitive hardbanding products must now be able to protect drilling and casing components, but also withstand extreme pressures and temperatures experienced in today’s critical wells.</a:t>
            </a:r>
          </a:p>
          <a:p>
            <a:pPr algn="just">
              <a:buFont typeface="Wingdings" pitchFamily="2" charset="2"/>
              <a:buChar char="Ø"/>
            </a:pPr>
            <a:r>
              <a:rPr lang="en-US" sz="2000" dirty="0" smtClean="0">
                <a:solidFill>
                  <a:schemeClr val="tx2">
                    <a:lumMod val="60000"/>
                    <a:lumOff val="40000"/>
                  </a:schemeClr>
                </a:solidFill>
              </a:rPr>
              <a:t>Arcraft has invested heavily in R&amp;D resources and aligned with technology partners who are able to provide superior alloy design methodology to quickly address the changing needs of the industry.</a:t>
            </a:r>
            <a:endParaRPr lang="en-US" sz="2000" dirty="0">
              <a:solidFill>
                <a:schemeClr val="tx2">
                  <a:lumMod val="60000"/>
                  <a:lumOff val="40000"/>
                </a:schemeClr>
              </a:solidFill>
            </a:endParaRPr>
          </a:p>
        </p:txBody>
      </p:sp>
      <p:sp>
        <p:nvSpPr>
          <p:cNvPr id="4" name="Footer Placeholder 3"/>
          <p:cNvSpPr>
            <a:spLocks noGrp="1"/>
          </p:cNvSpPr>
          <p:nvPr>
            <p:ph type="ftr" sz="quarter" idx="11"/>
          </p:nvPr>
        </p:nvSpPr>
        <p:spPr/>
        <p:txBody>
          <a:bodyPr/>
          <a:lstStyle/>
          <a:p>
            <a:pPr algn="ctr"/>
            <a:r>
              <a:rPr lang="en-US" dirty="0" smtClean="0"/>
              <a:t>www.arcraftplasma.com</a:t>
            </a:r>
            <a:endParaRPr lang="en-US" dirty="0"/>
          </a:p>
        </p:txBody>
      </p:sp>
      <p:pic>
        <p:nvPicPr>
          <p:cNvPr id="5" name="Content Placeholder 4" descr="arcraft logo.jpg"/>
          <p:cNvPicPr>
            <a:picLocks noChangeAspect="1"/>
          </p:cNvPicPr>
          <p:nvPr/>
        </p:nvPicPr>
        <p:blipFill>
          <a:blip r:embed="rId3"/>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sp>
        <p:nvSpPr>
          <p:cNvPr id="6" name="TextBox 5"/>
          <p:cNvSpPr txBox="1"/>
          <p:nvPr/>
        </p:nvSpPr>
        <p:spPr>
          <a:xfrm rot="19610188">
            <a:off x="1195783" y="2924896"/>
            <a:ext cx="6745629" cy="1015663"/>
          </a:xfrm>
          <a:prstGeom prst="rect">
            <a:avLst/>
          </a:prstGeom>
          <a:noFill/>
        </p:spPr>
        <p:txBody>
          <a:bodyPr wrap="none" rtlCol="0">
            <a:spAutoFit/>
          </a:bodyPr>
          <a:lstStyle/>
          <a:p>
            <a:r>
              <a:rPr lang="en-US" sz="6000" u="sng" dirty="0" smtClean="0">
                <a:solidFill>
                  <a:schemeClr val="tx2">
                    <a:lumMod val="60000"/>
                    <a:lumOff val="40000"/>
                    <a:alpha val="10000"/>
                  </a:schemeClr>
                </a:solidFill>
              </a:rPr>
              <a:t>ARCRAFT PLASMA</a:t>
            </a:r>
            <a:endParaRPr lang="en-US" sz="6000" u="sng" dirty="0">
              <a:solidFill>
                <a:schemeClr val="tx2">
                  <a:lumMod val="60000"/>
                  <a:lumOff val="40000"/>
                  <a:alpha val="10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ctr"/>
            <a:r>
              <a:rPr lang="en-US" smtClean="0"/>
              <a:t>www.arcraftplasma.com</a:t>
            </a:r>
            <a:endParaRPr lang="en-US"/>
          </a:p>
        </p:txBody>
      </p:sp>
      <p:pic>
        <p:nvPicPr>
          <p:cNvPr id="8" name="Content Placeholder 4" descr="arcraft logo.jpg"/>
          <p:cNvPicPr>
            <a:picLocks noChangeAspect="1"/>
          </p:cNvPicPr>
          <p:nvPr/>
        </p:nvPicPr>
        <p:blipFill>
          <a:blip r:embed="rId2"/>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pic>
        <p:nvPicPr>
          <p:cNvPr id="9" name="Picture 8" descr="DSC01207.JPG"/>
          <p:cNvPicPr>
            <a:picLocks noChangeAspect="1"/>
          </p:cNvPicPr>
          <p:nvPr/>
        </p:nvPicPr>
        <p:blipFill>
          <a:blip r:embed="rId3"/>
          <a:stretch>
            <a:fillRect/>
          </a:stretch>
        </p:blipFill>
        <p:spPr>
          <a:xfrm>
            <a:off x="1905000" y="2362200"/>
            <a:ext cx="4903470" cy="25146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2" name="TextBox 11"/>
          <p:cNvSpPr txBox="1"/>
          <p:nvPr/>
        </p:nvSpPr>
        <p:spPr>
          <a:xfrm>
            <a:off x="2819400" y="4114800"/>
            <a:ext cx="4114800" cy="461665"/>
          </a:xfrm>
          <a:prstGeom prst="rect">
            <a:avLst/>
          </a:prstGeom>
          <a:noFill/>
        </p:spPr>
        <p:txBody>
          <a:bodyPr wrap="square" rtlCol="0">
            <a:spAutoFit/>
          </a:bodyPr>
          <a:lstStyle/>
          <a:p>
            <a:r>
              <a:rPr lang="en-US" sz="2400" dirty="0" smtClean="0">
                <a:solidFill>
                  <a:schemeClr val="tx2">
                    <a:alpha val="25000"/>
                  </a:schemeClr>
                </a:solidFill>
              </a:rPr>
              <a:t>ARCRAFT PLASMA</a:t>
            </a:r>
            <a:endParaRPr lang="en-US" sz="2400" dirty="0">
              <a:solidFill>
                <a:schemeClr val="tx2">
                  <a:alpha val="25000"/>
                </a:schemeClr>
              </a:solidFill>
            </a:endParaRPr>
          </a:p>
        </p:txBody>
      </p:sp>
      <p:sp>
        <p:nvSpPr>
          <p:cNvPr id="11" name="TextBox 10"/>
          <p:cNvSpPr txBox="1"/>
          <p:nvPr/>
        </p:nvSpPr>
        <p:spPr>
          <a:xfrm>
            <a:off x="3352800" y="1447800"/>
            <a:ext cx="1932517" cy="646331"/>
          </a:xfrm>
          <a:prstGeom prst="rect">
            <a:avLst/>
          </a:prstGeom>
          <a:noFill/>
        </p:spPr>
        <p:txBody>
          <a:bodyPr wrap="none" rtlCol="0">
            <a:spAutoFit/>
          </a:bodyPr>
          <a:lstStyle/>
          <a:p>
            <a:pPr algn="ctr"/>
            <a:r>
              <a:rPr lang="en-US" sz="3600" u="sng" dirty="0" smtClean="0">
                <a:solidFill>
                  <a:schemeClr val="tx2"/>
                </a:solidFill>
              </a:rPr>
              <a:t>SAMPLE</a:t>
            </a:r>
            <a:endParaRPr lang="en-US" sz="3600" u="sng" dirty="0">
              <a:solidFill>
                <a:schemeClr val="tx2"/>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diamond(in)">
                                      <p:cBhvr>
                                        <p:cTn id="7" dur="2000"/>
                                        <p:tgtEl>
                                          <p:spTgt spid="12"/>
                                        </p:tgtEl>
                                      </p:cBhvr>
                                    </p:animEffect>
                                  </p:childTnLst>
                                </p:cTn>
                              </p:par>
                              <p:par>
                                <p:cTn id="8" presetID="8" presetClass="entr" presetSubtype="16"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diamond(in)">
                                      <p:cBhvr>
                                        <p:cTn id="10"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APPLICATIONS</a:t>
            </a:r>
            <a:endParaRPr lang="en-US" u="sng" dirty="0"/>
          </a:p>
        </p:txBody>
      </p:sp>
      <p:sp>
        <p:nvSpPr>
          <p:cNvPr id="3" name="Content Placeholder 2"/>
          <p:cNvSpPr>
            <a:spLocks noGrp="1"/>
          </p:cNvSpPr>
          <p:nvPr>
            <p:ph idx="1"/>
          </p:nvPr>
        </p:nvSpPr>
        <p:spPr>
          <a:xfrm>
            <a:off x="457200" y="2286000"/>
            <a:ext cx="8229600" cy="4389120"/>
          </a:xfrm>
        </p:spPr>
        <p:txBody>
          <a:bodyPr>
            <a:normAutofit/>
          </a:bodyPr>
          <a:lstStyle/>
          <a:p>
            <a:pPr>
              <a:buFont typeface="Wingdings" pitchFamily="2" charset="2"/>
              <a:buChar char="Ø"/>
            </a:pPr>
            <a:r>
              <a:rPr lang="en-US" sz="2400" dirty="0" smtClean="0">
                <a:solidFill>
                  <a:schemeClr val="tx2">
                    <a:lumMod val="60000"/>
                    <a:lumOff val="40000"/>
                  </a:schemeClr>
                </a:solidFill>
              </a:rPr>
              <a:t>OD Wear Protection On Drill Collars.</a:t>
            </a:r>
          </a:p>
          <a:p>
            <a:pPr>
              <a:buFont typeface="Wingdings" pitchFamily="2" charset="2"/>
              <a:buChar char="Ø"/>
            </a:pPr>
            <a:r>
              <a:rPr lang="en-US" sz="2400" dirty="0" smtClean="0">
                <a:solidFill>
                  <a:schemeClr val="tx2">
                    <a:lumMod val="60000"/>
                    <a:lumOff val="40000"/>
                  </a:schemeClr>
                </a:solidFill>
              </a:rPr>
              <a:t>Drill Pipe.</a:t>
            </a:r>
          </a:p>
          <a:p>
            <a:pPr>
              <a:buFont typeface="Wingdings" pitchFamily="2" charset="2"/>
              <a:buChar char="Ø"/>
            </a:pPr>
            <a:r>
              <a:rPr lang="en-US" sz="2400" dirty="0" smtClean="0">
                <a:solidFill>
                  <a:schemeClr val="tx2">
                    <a:lumMod val="60000"/>
                    <a:lumOff val="40000"/>
                  </a:schemeClr>
                </a:solidFill>
              </a:rPr>
              <a:t>Heavy Wall Drill Pipe.</a:t>
            </a:r>
          </a:p>
          <a:p>
            <a:pPr>
              <a:buFont typeface="Wingdings" pitchFamily="2" charset="2"/>
              <a:buChar char="Ø"/>
            </a:pPr>
            <a:r>
              <a:rPr lang="en-US" sz="2400" dirty="0" smtClean="0">
                <a:solidFill>
                  <a:schemeClr val="tx2">
                    <a:lumMod val="60000"/>
                    <a:lumOff val="40000"/>
                  </a:schemeClr>
                </a:solidFill>
              </a:rPr>
              <a:t>Hard banding Of Pin And Box Tools Joints.</a:t>
            </a:r>
          </a:p>
          <a:p>
            <a:pPr>
              <a:buFont typeface="Wingdings" pitchFamily="2" charset="2"/>
              <a:buChar char="Ø"/>
            </a:pPr>
            <a:r>
              <a:rPr lang="en-US" sz="2400" dirty="0" smtClean="0">
                <a:solidFill>
                  <a:schemeClr val="tx2">
                    <a:lumMod val="60000"/>
                    <a:lumOff val="40000"/>
                  </a:schemeClr>
                </a:solidFill>
              </a:rPr>
              <a:t>Center Upset Wear Pad.</a:t>
            </a:r>
          </a:p>
          <a:p>
            <a:pPr>
              <a:buFont typeface="Wingdings" pitchFamily="2" charset="2"/>
              <a:buChar char="Ø"/>
            </a:pPr>
            <a:r>
              <a:rPr lang="en-US" sz="2400" dirty="0" smtClean="0">
                <a:solidFill>
                  <a:schemeClr val="tx2">
                    <a:lumMod val="60000"/>
                    <a:lumOff val="40000"/>
                  </a:schemeClr>
                </a:solidFill>
              </a:rPr>
              <a:t>Other Tools Used In Drilling Applications.</a:t>
            </a:r>
            <a:endParaRPr lang="en-US" sz="2400" dirty="0">
              <a:solidFill>
                <a:schemeClr val="tx2">
                  <a:lumMod val="60000"/>
                  <a:lumOff val="40000"/>
                </a:schemeClr>
              </a:solidFill>
            </a:endParaRPr>
          </a:p>
        </p:txBody>
      </p:sp>
      <p:sp>
        <p:nvSpPr>
          <p:cNvPr id="4" name="Footer Placeholder 3"/>
          <p:cNvSpPr>
            <a:spLocks noGrp="1"/>
          </p:cNvSpPr>
          <p:nvPr>
            <p:ph type="ftr" sz="quarter" idx="11"/>
          </p:nvPr>
        </p:nvSpPr>
        <p:spPr/>
        <p:txBody>
          <a:bodyPr/>
          <a:lstStyle/>
          <a:p>
            <a:pPr algn="ctr"/>
            <a:r>
              <a:rPr lang="en-US" smtClean="0"/>
              <a:t>www.arcraftplasma.com</a:t>
            </a:r>
            <a:endParaRPr lang="en-US"/>
          </a:p>
        </p:txBody>
      </p:sp>
      <p:pic>
        <p:nvPicPr>
          <p:cNvPr id="5" name="Content Placeholder 4" descr="arcraft logo.jpg"/>
          <p:cNvPicPr>
            <a:picLocks noChangeAspect="1"/>
          </p:cNvPicPr>
          <p:nvPr/>
        </p:nvPicPr>
        <p:blipFill>
          <a:blip r:embed="rId2"/>
          <a:stretch>
            <a:fillRect/>
          </a:stretch>
        </p:blipFill>
        <p:spPr>
          <a:xfrm>
            <a:off x="0" y="6172200"/>
            <a:ext cx="533400" cy="685800"/>
          </a:xfrm>
          <a:prstGeom prst="rect">
            <a:avLst/>
          </a:prstGeom>
          <a:ln>
            <a:noFill/>
          </a:ln>
          <a:effectLst>
            <a:outerShdw blurRad="190500" algn="tl" rotWithShape="0">
              <a:srgbClr val="000000">
                <a:alpha val="70000"/>
              </a:srgbClr>
            </a:outerShdw>
          </a:effectLst>
        </p:spPr>
      </p:pic>
      <p:sp>
        <p:nvSpPr>
          <p:cNvPr id="6" name="TextBox 5"/>
          <p:cNvSpPr txBox="1"/>
          <p:nvPr/>
        </p:nvSpPr>
        <p:spPr>
          <a:xfrm rot="19610188">
            <a:off x="1195783" y="2924896"/>
            <a:ext cx="6745629" cy="1015663"/>
          </a:xfrm>
          <a:prstGeom prst="rect">
            <a:avLst/>
          </a:prstGeom>
          <a:noFill/>
        </p:spPr>
        <p:txBody>
          <a:bodyPr wrap="none" rtlCol="0">
            <a:spAutoFit/>
          </a:bodyPr>
          <a:lstStyle/>
          <a:p>
            <a:r>
              <a:rPr lang="en-US" sz="6000" u="sng" dirty="0" smtClean="0">
                <a:solidFill>
                  <a:schemeClr val="tx2">
                    <a:lumMod val="60000"/>
                    <a:lumOff val="40000"/>
                    <a:alpha val="10000"/>
                  </a:schemeClr>
                </a:solidFill>
              </a:rPr>
              <a:t>ARCRAFT PLASMA</a:t>
            </a:r>
            <a:endParaRPr lang="en-US" sz="6000" u="sng" dirty="0">
              <a:solidFill>
                <a:schemeClr val="tx2">
                  <a:lumMod val="60000"/>
                  <a:lumOff val="40000"/>
                  <a:alpha val="10000"/>
                </a:schemeClr>
              </a:solidFill>
            </a:endParaRPr>
          </a:p>
        </p:txBody>
      </p:sp>
    </p:spTree>
  </p:cSld>
  <p:clrMapOvr>
    <a:masterClrMapping/>
  </p:clrMapOvr>
  <p:transition>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129</TotalTime>
  <Words>783</Words>
  <Application>Microsoft Office PowerPoint</Application>
  <PresentationFormat>On-screen Show (4:3)</PresentationFormat>
  <Paragraphs>69</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Flow</vt:lpstr>
      <vt:lpstr>HARD BANDER MACHINE (HB-610)  AT  ARCRAFT PLASMA</vt:lpstr>
      <vt:lpstr>Slide 2</vt:lpstr>
      <vt:lpstr>Slide 3</vt:lpstr>
      <vt:lpstr>FEATURES</vt:lpstr>
      <vt:lpstr>HOW IT WORKS</vt:lpstr>
      <vt:lpstr>Slide 6</vt:lpstr>
      <vt:lpstr>Slide 7</vt:lpstr>
      <vt:lpstr>Slide 8</vt:lpstr>
      <vt:lpstr>APPLICATIONS</vt:lpstr>
      <vt:lpstr>SCOPE OF SUPPLY</vt:lpstr>
      <vt:lpstr>THANK YOU ARCRAFT PLASMA EQUIPMENTS PVT. LTD.  Address : 124, Diamond Industrial Estate,  Ketkipada, Dahisar (East), Mumbai- 68.  Ph : 0091-22-28965890/5745/3247. Fax: 00-91-22-28966418 . email : arcraftplasma@gmail.com Website : www.arcraftplasma.com</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HARD BANDER MACHINE  AT  ARCRAFT PLASMA</dc:title>
  <dc:creator>admin</dc:creator>
  <cp:lastModifiedBy>admin</cp:lastModifiedBy>
  <cp:revision>15</cp:revision>
  <dcterms:created xsi:type="dcterms:W3CDTF">2013-10-15T10:27:33Z</dcterms:created>
  <dcterms:modified xsi:type="dcterms:W3CDTF">2013-10-17T10:03:35Z</dcterms:modified>
</cp:coreProperties>
</file>